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mp4" ContentType="video/unknown"/>
  <Default Extension="gif" ContentType="image/gif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1"/>
  </p:notesMasterIdLst>
  <p:sldIdLst>
    <p:sldId id="256" r:id="rId2"/>
    <p:sldId id="275" r:id="rId3"/>
    <p:sldId id="259" r:id="rId4"/>
    <p:sldId id="263" r:id="rId5"/>
    <p:sldId id="274" r:id="rId6"/>
    <p:sldId id="273" r:id="rId7"/>
    <p:sldId id="277" r:id="rId8"/>
    <p:sldId id="278" r:id="rId9"/>
    <p:sldId id="267" r:id="rId10"/>
    <p:sldId id="268" r:id="rId11"/>
    <p:sldId id="281" r:id="rId12"/>
    <p:sldId id="279" r:id="rId13"/>
    <p:sldId id="272" r:id="rId14"/>
    <p:sldId id="261" r:id="rId15"/>
    <p:sldId id="269" r:id="rId16"/>
    <p:sldId id="282" r:id="rId17"/>
    <p:sldId id="280" r:id="rId18"/>
    <p:sldId id="270" r:id="rId19"/>
    <p:sldId id="28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344" y="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jpeg>
</file>

<file path=ppt/media/image4.png>
</file>

<file path=ppt/media/image5.jpeg>
</file>

<file path=ppt/media/image6.jpeg>
</file>

<file path=ppt/media/image9.gif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415F86-9BCB-1A49-AB17-2F5B8B48C1CC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D13CE-F448-744F-A0D1-50888DC8E3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047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this as script..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5D13CE-F448-744F-A0D1-50888DC8E30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43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159244DB-76DA-496A-BD32-FF4656BB40B4}" type="datetimeFigureOut">
              <a:rPr lang="en-US" smtClean="0"/>
              <a:pPr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38B4C17F-94A4-4927-A14A-FBA8C919888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53000" y="2209800"/>
            <a:ext cx="3962400" cy="3581400"/>
          </a:xfrm>
        </p:spPr>
        <p:txBody>
          <a:bodyPr>
            <a:noAutofit/>
          </a:bodyPr>
          <a:lstStyle/>
          <a:p>
            <a:pPr algn="l"/>
            <a:r>
              <a:rPr lang="en-US" sz="1600" b="1" i="1" dirty="0" smtClean="0">
                <a:solidFill>
                  <a:srgbClr val="FFC000"/>
                </a:solidFill>
                <a:latin typeface="Calibri" panose="020F0502020204030204" pitchFamily="34" charset="0"/>
              </a:rPr>
              <a:t>TEAM MEMBERS:</a:t>
            </a:r>
            <a:r>
              <a:rPr lang="en-US" sz="1600" i="1" dirty="0" smtClean="0">
                <a:solidFill>
                  <a:srgbClr val="FFC000"/>
                </a:solidFill>
                <a:latin typeface="Calibri" panose="020F0502020204030204" pitchFamily="34" charset="0"/>
              </a:rPr>
              <a:t>			</a:t>
            </a:r>
            <a:r>
              <a:rPr lang="en-US" sz="1600" i="1" dirty="0" err="1" smtClean="0">
                <a:solidFill>
                  <a:srgbClr val="FFC000"/>
                </a:solidFill>
                <a:latin typeface="Calibri" panose="020F0502020204030204" pitchFamily="34" charset="0"/>
              </a:rPr>
              <a:t>Preeti</a:t>
            </a:r>
            <a:r>
              <a:rPr lang="en-US" sz="1600" i="1" dirty="0" smtClean="0">
                <a:solidFill>
                  <a:srgbClr val="FFC000"/>
                </a:solidFill>
                <a:latin typeface="Calibri" panose="020F0502020204030204" pitchFamily="34" charset="0"/>
              </a:rPr>
              <a:t> Krishnan</a:t>
            </a:r>
          </a:p>
          <a:p>
            <a:pPr algn="l"/>
            <a:r>
              <a:rPr lang="en-US" sz="1600" i="1" dirty="0">
                <a:solidFill>
                  <a:srgbClr val="FFC000"/>
                </a:solidFill>
                <a:latin typeface="Calibri" panose="020F0502020204030204" pitchFamily="34" charset="0"/>
              </a:rPr>
              <a:t>	</a:t>
            </a:r>
            <a:r>
              <a:rPr lang="en-US" sz="1600" i="1" dirty="0" smtClean="0">
                <a:solidFill>
                  <a:srgbClr val="FFC000"/>
                </a:solidFill>
                <a:latin typeface="Calibri" panose="020F0502020204030204" pitchFamily="34" charset="0"/>
              </a:rPr>
              <a:t>				</a:t>
            </a:r>
            <a:r>
              <a:rPr lang="en-US" sz="1600" i="1" dirty="0" err="1" smtClean="0">
                <a:solidFill>
                  <a:srgbClr val="FFC000"/>
                </a:solidFill>
                <a:latin typeface="Calibri" panose="020F0502020204030204" pitchFamily="34" charset="0"/>
              </a:rPr>
              <a:t>Sandyarathi</a:t>
            </a:r>
            <a:r>
              <a:rPr lang="en-US" sz="1600" i="1" dirty="0" smtClean="0">
                <a:solidFill>
                  <a:srgbClr val="FFC000"/>
                </a:solidFill>
                <a:latin typeface="Calibri" panose="020F0502020204030204" pitchFamily="34" charset="0"/>
              </a:rPr>
              <a:t> Das</a:t>
            </a:r>
          </a:p>
          <a:p>
            <a:pPr algn="l"/>
            <a:r>
              <a:rPr lang="en-US" sz="1600" i="1" dirty="0">
                <a:solidFill>
                  <a:srgbClr val="FFC000"/>
                </a:solidFill>
                <a:latin typeface="Calibri" panose="020F0502020204030204" pitchFamily="34" charset="0"/>
              </a:rPr>
              <a:t>	</a:t>
            </a:r>
            <a:r>
              <a:rPr lang="en-US" sz="1600" i="1" dirty="0" smtClean="0">
                <a:solidFill>
                  <a:srgbClr val="FFC000"/>
                </a:solidFill>
                <a:latin typeface="Calibri" panose="020F0502020204030204" pitchFamily="34" charset="0"/>
              </a:rPr>
              <a:t>				</a:t>
            </a:r>
            <a:r>
              <a:rPr lang="en-US" sz="1600" i="1" dirty="0" err="1" smtClean="0">
                <a:solidFill>
                  <a:srgbClr val="FFC000"/>
                </a:solidFill>
                <a:latin typeface="Calibri" panose="020F0502020204030204" pitchFamily="34" charset="0"/>
              </a:rPr>
              <a:t>Saranya</a:t>
            </a:r>
            <a:r>
              <a:rPr lang="en-US" sz="1600" i="1" dirty="0" smtClean="0">
                <a:solidFill>
                  <a:srgbClr val="FFC000"/>
                </a:solidFill>
                <a:latin typeface="Calibri" panose="020F0502020204030204" pitchFamily="34" charset="0"/>
              </a:rPr>
              <a:t> Mohan</a:t>
            </a:r>
          </a:p>
          <a:p>
            <a:pPr algn="l"/>
            <a:r>
              <a:rPr lang="en-US" sz="1600" i="1" dirty="0" smtClean="0">
                <a:solidFill>
                  <a:srgbClr val="FFC000"/>
                </a:solidFill>
                <a:latin typeface="Calibri" panose="020F0502020204030204" pitchFamily="34" charset="0"/>
              </a:rPr>
              <a:t>    	</a:t>
            </a:r>
            <a:r>
              <a:rPr lang="en-US" sz="1600" i="1" dirty="0">
                <a:solidFill>
                  <a:srgbClr val="FFC000"/>
                </a:solidFill>
                <a:latin typeface="Calibri" panose="020F0502020204030204" pitchFamily="34" charset="0"/>
              </a:rPr>
              <a:t>	</a:t>
            </a:r>
            <a:r>
              <a:rPr lang="en-US" sz="1600" i="1" dirty="0" smtClean="0">
                <a:solidFill>
                  <a:srgbClr val="FFC000"/>
                </a:solidFill>
                <a:latin typeface="Calibri" panose="020F0502020204030204" pitchFamily="34" charset="0"/>
              </a:rPr>
              <a:t>      			</a:t>
            </a:r>
            <a:r>
              <a:rPr lang="en-US" sz="1600" i="1" dirty="0" err="1" smtClean="0">
                <a:solidFill>
                  <a:srgbClr val="FFC000"/>
                </a:solidFill>
                <a:latin typeface="Calibri" panose="020F0502020204030204" pitchFamily="34" charset="0"/>
              </a:rPr>
              <a:t>Shruthi</a:t>
            </a:r>
            <a:r>
              <a:rPr lang="en-US" sz="1600" i="1" dirty="0" smtClean="0">
                <a:solidFill>
                  <a:srgbClr val="FFC000"/>
                </a:solidFill>
                <a:latin typeface="Calibri" panose="020F0502020204030204" pitchFamily="34" charset="0"/>
              </a:rPr>
              <a:t> Narayanan</a:t>
            </a:r>
          </a:p>
        </p:txBody>
      </p:sp>
      <p:sp>
        <p:nvSpPr>
          <p:cNvPr id="5" name="Rectangle 1"/>
          <p:cNvSpPr>
            <a:spLocks noGrp="1" noChangeArrowheads="1"/>
          </p:cNvSpPr>
          <p:nvPr>
            <p:ph type="ctrTitle"/>
          </p:nvPr>
        </p:nvSpPr>
        <p:spPr bwMode="auto">
          <a:xfrm>
            <a:off x="571586" y="609600"/>
            <a:ext cx="6515014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MS Mincho" pitchFamily="49" charset="-128"/>
                <a:cs typeface="Ayuthaya"/>
              </a:rPr>
              <a:t>PoSync</a:t>
            </a:r>
            <a:endParaRPr kumimoji="0" lang="en-US" sz="2400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Ayuthay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MS Mincho" pitchFamily="49" charset="-128"/>
                <a:cs typeface="Ayuthaya"/>
              </a:rPr>
              <a:t>Project on Thread Synchronization </a:t>
            </a:r>
            <a:endParaRPr kumimoji="0" lang="en-US" sz="2400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Ayuthay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Arial" pitchFamily="34" charset="0"/>
            </a:endParaRPr>
          </a:p>
        </p:txBody>
      </p:sp>
      <p:pic>
        <p:nvPicPr>
          <p:cNvPr id="2" name="Picture 1" descr="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133600"/>
            <a:ext cx="39624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67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7772400" cy="609600"/>
          </a:xfrm>
        </p:spPr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Pseudo Code for Single TA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28600" y="609600"/>
            <a:ext cx="7848600" cy="5943600"/>
          </a:xfrm>
        </p:spPr>
        <p:txBody>
          <a:bodyPr>
            <a:noAutofit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Ayuthaya"/>
              </a:rPr>
              <a:t>#define CHAIRS 5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	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# chairs for waiting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students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*/</a:t>
            </a:r>
          </a:p>
          <a:p>
            <a:r>
              <a:rPr lang="en-US" sz="1200" b="1" dirty="0" err="1">
                <a:latin typeface="Calibri" panose="020F0502020204030204" pitchFamily="34" charset="0"/>
                <a:cs typeface="Ayuthaya"/>
              </a:rPr>
              <a:t>typedef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err="1">
                <a:latin typeface="Calibri" panose="020F0502020204030204" pitchFamily="34" charset="0"/>
                <a:cs typeface="Ayuthaya"/>
              </a:rPr>
              <a:t>int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 semaphore;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	</a:t>
            </a:r>
            <a:r>
              <a:rPr lang="en-US" sz="1200" b="1" dirty="0" smtClean="0">
                <a:solidFill>
                  <a:srgbClr val="FFCC66"/>
                </a:solidFill>
                <a:latin typeface="Calibri" panose="020F0502020204030204" pitchFamily="34" charset="0"/>
                <a:cs typeface="Ayuthaya"/>
              </a:rPr>
              <a:t>/* declare semaphores*</a:t>
            </a:r>
            <a:r>
              <a:rPr lang="en-US" sz="1200" b="1" dirty="0">
                <a:solidFill>
                  <a:srgbClr val="FFCC66"/>
                </a:solidFill>
                <a:latin typeface="Calibri" panose="020F0502020204030204" pitchFamily="34" charset="0"/>
                <a:cs typeface="Ayuthaya"/>
              </a:rPr>
              <a:t>/</a:t>
            </a:r>
          </a:p>
          <a:p>
            <a:pPr lvl="1"/>
            <a:r>
              <a:rPr lang="en-US" sz="1200" b="1" dirty="0">
                <a:latin typeface="Calibri" panose="020F0502020204030204" pitchFamily="34" charset="0"/>
                <a:cs typeface="Ayuthaya"/>
              </a:rPr>
              <a:t>semaphore </a:t>
            </a:r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studentAvailable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= 0;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# of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student waiting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for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help*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</a:t>
            </a:r>
          </a:p>
          <a:p>
            <a:pPr lvl="1"/>
            <a:r>
              <a:rPr lang="en-US" sz="1200" b="1" dirty="0">
                <a:latin typeface="Calibri" panose="020F0502020204030204" pitchFamily="34" charset="0"/>
                <a:cs typeface="Ayuthaya"/>
              </a:rPr>
              <a:t>semaphore </a:t>
            </a:r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taReady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= 0;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 ta waiting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for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student*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</a:t>
            </a:r>
          </a:p>
          <a:p>
            <a:pPr lvl="1"/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Semaphore </a:t>
            </a:r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waitingRoom</a:t>
            </a:r>
            <a:r>
              <a:rPr lang="en-US" sz="1200" b="1" dirty="0" smtClean="0">
                <a:solidFill>
                  <a:srgbClr val="FFFF00"/>
                </a:solidFill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= 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1;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for mutual exclusion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of waiting room access*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</a:t>
            </a:r>
          </a:p>
          <a:p>
            <a:r>
              <a:rPr lang="en-US" sz="1200" b="1" dirty="0" err="1">
                <a:latin typeface="Calibri" panose="020F0502020204030204" pitchFamily="34" charset="0"/>
                <a:cs typeface="Ayuthaya"/>
              </a:rPr>
              <a:t>int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studentsInWaitingRoom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= 0;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number of students waiting*/</a:t>
            </a:r>
          </a:p>
          <a:p>
            <a:pPr marL="0" indent="0">
              <a:buNone/>
            </a:pPr>
            <a:endParaRPr lang="en-US" sz="1200" b="1" dirty="0">
              <a:latin typeface="Calibri" panose="020F0502020204030204" pitchFamily="34" charset="0"/>
              <a:cs typeface="Ayuthaya"/>
            </a:endParaRPr>
          </a:p>
          <a:p>
            <a:r>
              <a:rPr lang="en-US" sz="1200" b="1" dirty="0">
                <a:latin typeface="Calibri" panose="020F0502020204030204" pitchFamily="34" charset="0"/>
                <a:cs typeface="Ayuthaya"/>
              </a:rPr>
              <a:t>void </a:t>
            </a:r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taRoutine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void)</a:t>
            </a:r>
          </a:p>
          <a:p>
            <a:r>
              <a:rPr lang="en-US" sz="1200" b="1" dirty="0">
                <a:latin typeface="Calibri" panose="020F0502020204030204" pitchFamily="34" charset="0"/>
                <a:cs typeface="Ayuthaya"/>
              </a:rPr>
              <a:t>{</a:t>
            </a:r>
          </a:p>
          <a:p>
            <a:pPr lvl="1"/>
            <a:r>
              <a:rPr lang="en-US" sz="1200" b="1" dirty="0">
                <a:latin typeface="Calibri" panose="020F0502020204030204" pitchFamily="34" charset="0"/>
                <a:cs typeface="Ayuthaya"/>
              </a:rPr>
              <a:t> while (TRUE) </a:t>
            </a:r>
            <a:endParaRPr lang="en-US" sz="1200" b="1" dirty="0" smtClean="0">
              <a:latin typeface="Calibri" panose="020F0502020204030204" pitchFamily="34" charset="0"/>
              <a:cs typeface="Ayuthaya"/>
            </a:endParaRPr>
          </a:p>
          <a:p>
            <a:pPr lvl="2"/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{</a:t>
            </a:r>
            <a:endParaRPr lang="en-US" sz="1200" b="1" dirty="0">
              <a:latin typeface="Calibri" panose="020F0502020204030204" pitchFamily="34" charset="0"/>
              <a:cs typeface="Ayuthaya"/>
            </a:endParaRPr>
          </a:p>
          <a:p>
            <a:pPr lvl="3"/>
            <a:r>
              <a:rPr lang="en-US" sz="12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wait</a:t>
            </a:r>
            <a:r>
              <a:rPr lang="en-US" sz="1200" b="1" dirty="0" smtClean="0">
                <a:solidFill>
                  <a:srgbClr val="FFFF00"/>
                </a:solidFill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(&amp;</a:t>
            </a:r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studentAvalable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)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go to sleep if # of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students is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0 */</a:t>
            </a:r>
          </a:p>
          <a:p>
            <a:pPr lvl="3"/>
            <a:r>
              <a:rPr lang="en-US" sz="12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wait (&amp;</a:t>
            </a:r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waitingRoom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)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acquire access to "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waiting room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*/</a:t>
            </a:r>
          </a:p>
          <a:p>
            <a:pPr lvl="3"/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studentsInWaitingRoom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  = </a:t>
            </a:r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studentsInWaitingRoom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 -1; </a:t>
            </a:r>
          </a:p>
          <a:p>
            <a:pPr marL="3657600" lvl="8" indent="0">
              <a:buNone/>
            </a:pP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decrement count of waiting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students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*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</a:t>
            </a:r>
          </a:p>
          <a:p>
            <a:pPr lvl="3"/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/*ta is helping student*/</a:t>
            </a:r>
            <a:endParaRPr lang="en-US" sz="1200" b="1" dirty="0">
              <a:latin typeface="Calibri" panose="020F0502020204030204" pitchFamily="34" charset="0"/>
              <a:cs typeface="Ayuthaya"/>
            </a:endParaRPr>
          </a:p>
          <a:p>
            <a:pPr lvl="3"/>
            <a:r>
              <a:rPr lang="en-US" sz="12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signal</a:t>
            </a:r>
            <a:r>
              <a:rPr lang="en-US" sz="1200" b="1" dirty="0" smtClean="0">
                <a:solidFill>
                  <a:srgbClr val="FFFF00"/>
                </a:solidFill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(&amp;</a:t>
            </a:r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taReady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)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ta is ready for next student*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</a:t>
            </a:r>
          </a:p>
          <a:p>
            <a:pPr lvl="3"/>
            <a:r>
              <a:rPr lang="en-US" sz="12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signal</a:t>
            </a:r>
            <a:r>
              <a:rPr lang="en-US" sz="1200" b="1" dirty="0" smtClean="0">
                <a:solidFill>
                  <a:srgbClr val="FFFF00"/>
                </a:solidFill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(&amp;</a:t>
            </a:r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waitingRoom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)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release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 access to 'waiting’ room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*/</a:t>
            </a:r>
          </a:p>
          <a:p>
            <a:pPr lvl="2"/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}</a:t>
            </a:r>
            <a:endParaRPr lang="en-US" sz="1200" b="1" dirty="0">
              <a:latin typeface="Calibri" panose="020F0502020204030204" pitchFamily="34" charset="0"/>
              <a:cs typeface="Ayuthaya"/>
            </a:endParaRPr>
          </a:p>
          <a:p>
            <a:r>
              <a:rPr lang="en-US" sz="1200" b="1" dirty="0">
                <a:latin typeface="Calibri" panose="020F0502020204030204" pitchFamily="34" charset="0"/>
                <a:cs typeface="Ayuthaya"/>
              </a:rPr>
              <a:t>}</a:t>
            </a:r>
          </a:p>
          <a:p>
            <a:endParaRPr lang="en-US" sz="900" b="1" dirty="0">
              <a:latin typeface="Ayuthaya"/>
              <a:cs typeface="Ayuthaya"/>
            </a:endParaRPr>
          </a:p>
        </p:txBody>
      </p:sp>
    </p:spTree>
    <p:extLst>
      <p:ext uri="{BB962C8B-B14F-4D97-AF65-F5344CB8AC3E}">
        <p14:creationId xmlns:p14="http://schemas.microsoft.com/office/powerpoint/2010/main" val="2937857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4638"/>
            <a:ext cx="7848600" cy="487362"/>
          </a:xfrm>
        </p:spPr>
        <p:txBody>
          <a:bodyPr/>
          <a:lstStyle/>
          <a:p>
            <a:r>
              <a:rPr lang="en-US" sz="2400" b="1" dirty="0">
                <a:latin typeface="Calibri" panose="020F0502020204030204" pitchFamily="34" charset="0"/>
              </a:rPr>
              <a:t>Pseudo Code for Single </a:t>
            </a:r>
            <a:r>
              <a:rPr lang="en-US" sz="2400" b="1" dirty="0" smtClean="0">
                <a:latin typeface="Calibri" panose="020F0502020204030204" pitchFamily="34" charset="0"/>
              </a:rPr>
              <a:t>TA (Cont.)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066800"/>
            <a:ext cx="7924800" cy="4648200"/>
          </a:xfrm>
        </p:spPr>
        <p:txBody>
          <a:bodyPr>
            <a:normAutofit lnSpcReduction="10000"/>
          </a:bodyPr>
          <a:lstStyle/>
          <a:p>
            <a:r>
              <a:rPr lang="en-US" sz="1200" b="1" dirty="0">
                <a:latin typeface="Calibri" panose="020F0502020204030204" pitchFamily="34" charset="0"/>
                <a:cs typeface="Ayuthaya"/>
              </a:rPr>
              <a:t>void </a:t>
            </a:r>
            <a:r>
              <a:rPr lang="en-US" sz="1200" b="1" dirty="0" err="1">
                <a:latin typeface="Calibri" panose="020F0502020204030204" pitchFamily="34" charset="0"/>
                <a:cs typeface="Ayuthaya"/>
              </a:rPr>
              <a:t>studentRoutine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(void)</a:t>
            </a:r>
          </a:p>
          <a:p>
            <a:r>
              <a:rPr lang="en-US" sz="1200" b="1" dirty="0">
                <a:latin typeface="Calibri" panose="020F0502020204030204" pitchFamily="34" charset="0"/>
                <a:cs typeface="Ayuthaya"/>
              </a:rPr>
              <a:t>{</a:t>
            </a:r>
          </a:p>
          <a:p>
            <a:pPr lvl="1"/>
            <a:r>
              <a:rPr lang="en-US" sz="12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wait (&amp;</a:t>
            </a:r>
            <a:r>
              <a:rPr lang="en-US" sz="1200" b="1" dirty="0" err="1">
                <a:latin typeface="Calibri" panose="020F0502020204030204" pitchFamily="34" charset="0"/>
                <a:cs typeface="Ayuthaya"/>
              </a:rPr>
              <a:t>waitingRoom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);	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enter critical region </a:t>
            </a:r>
            <a:r>
              <a:rPr lang="en-US" sz="1200" b="1" dirty="0" err="1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i.e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 access waiting room */</a:t>
            </a:r>
          </a:p>
          <a:p>
            <a:pPr lvl="1"/>
            <a:r>
              <a:rPr lang="en-US" sz="1200" b="1" dirty="0">
                <a:latin typeface="Calibri" panose="020F0502020204030204" pitchFamily="34" charset="0"/>
                <a:cs typeface="Ayuthaya"/>
              </a:rPr>
              <a:t> if (waiting &lt; CHAIRS)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if there are no free chairs, leave */</a:t>
            </a:r>
          </a:p>
          <a:p>
            <a:pPr lvl="1"/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{</a:t>
            </a:r>
          </a:p>
          <a:p>
            <a:pPr lvl="2"/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{</a:t>
            </a:r>
            <a:r>
              <a:rPr lang="en-US" sz="1200" b="1" dirty="0" err="1" smtClean="0">
                <a:latin typeface="Calibri" panose="020F0502020204030204" pitchFamily="34" charset="0"/>
                <a:cs typeface="Ayuthaya"/>
              </a:rPr>
              <a:t>studentsInWaitingRoom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= </a:t>
            </a:r>
            <a:r>
              <a:rPr lang="en-US" sz="1200" b="1" dirty="0" err="1">
                <a:latin typeface="Calibri" panose="020F0502020204030204" pitchFamily="34" charset="0"/>
                <a:cs typeface="Ayuthaya"/>
              </a:rPr>
              <a:t>studentsInWaitingRoom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 + 1; </a:t>
            </a:r>
            <a:endParaRPr lang="en-US" sz="1200" b="1" dirty="0" smtClean="0">
              <a:latin typeface="Calibri" panose="020F0502020204030204" pitchFamily="34" charset="0"/>
              <a:cs typeface="Ayuthaya"/>
            </a:endParaRPr>
          </a:p>
          <a:p>
            <a:pPr marL="3657600" lvl="8" indent="0">
              <a:buNone/>
            </a:pP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increment count of waiting students*/</a:t>
            </a:r>
          </a:p>
          <a:p>
            <a:pPr lvl="3"/>
            <a:r>
              <a:rPr lang="en-US" sz="12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signal (&amp;</a:t>
            </a:r>
            <a:r>
              <a:rPr lang="en-US" sz="1200" b="1" dirty="0" err="1">
                <a:latin typeface="Calibri" panose="020F0502020204030204" pitchFamily="34" charset="0"/>
                <a:cs typeface="Ayuthaya"/>
              </a:rPr>
              <a:t>studentAvailable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);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wake up ta if necessary */</a:t>
            </a:r>
          </a:p>
          <a:p>
            <a:pPr lvl="3"/>
            <a:r>
              <a:rPr lang="en-US" sz="12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signal (&amp;</a:t>
            </a:r>
            <a:r>
              <a:rPr lang="en-US" sz="1200" b="1" dirty="0" err="1">
                <a:latin typeface="Calibri" panose="020F0502020204030204" pitchFamily="34" charset="0"/>
                <a:cs typeface="Ayuthaya"/>
              </a:rPr>
              <a:t>waitingRoom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);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release access to 'waiting' */</a:t>
            </a:r>
          </a:p>
          <a:p>
            <a:pPr lvl="3"/>
            <a:r>
              <a:rPr lang="en-US" sz="12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wait (&amp;</a:t>
            </a:r>
            <a:r>
              <a:rPr lang="en-US" sz="1200" b="1" dirty="0" err="1">
                <a:latin typeface="Calibri" panose="020F0502020204030204" pitchFamily="34" charset="0"/>
                <a:cs typeface="Ayuthaya"/>
              </a:rPr>
              <a:t>taReady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); 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go to sleep if # of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students waiting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is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0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*/</a:t>
            </a:r>
            <a:endParaRPr lang="en-US" sz="1200" b="1" dirty="0">
              <a:solidFill>
                <a:srgbClr val="FFC000"/>
              </a:solidFill>
              <a:latin typeface="Calibri" panose="020F0502020204030204" pitchFamily="34" charset="0"/>
              <a:cs typeface="Ayuthaya"/>
            </a:endParaRPr>
          </a:p>
          <a:p>
            <a:pPr lvl="1"/>
            <a:r>
              <a:rPr lang="en-US" sz="1200" b="1" dirty="0">
                <a:latin typeface="Calibri" panose="020F0502020204030204" pitchFamily="34" charset="0"/>
                <a:cs typeface="Ayuthaya"/>
              </a:rPr>
              <a:t> } </a:t>
            </a:r>
            <a:endParaRPr lang="en-US" sz="1200" b="1" dirty="0" smtClean="0">
              <a:latin typeface="Calibri" panose="020F0502020204030204" pitchFamily="34" charset="0"/>
              <a:cs typeface="Ayuthaya"/>
            </a:endParaRPr>
          </a:p>
          <a:p>
            <a:pPr lvl="1"/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Else</a:t>
            </a:r>
          </a:p>
          <a:p>
            <a:pPr lvl="1"/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{</a:t>
            </a:r>
          </a:p>
          <a:p>
            <a:pPr lvl="2"/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signal (&amp;</a:t>
            </a:r>
            <a:r>
              <a:rPr lang="en-US" sz="1200" b="1" dirty="0" err="1">
                <a:latin typeface="Calibri" panose="020F0502020204030204" pitchFamily="34" charset="0"/>
                <a:cs typeface="Ayuthaya"/>
              </a:rPr>
              <a:t>waitingRoom</a:t>
            </a:r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);		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/*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room is 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full; do not wait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*/</a:t>
            </a:r>
          </a:p>
          <a:p>
            <a:pPr lvl="1"/>
            <a:r>
              <a:rPr lang="en-US" sz="1200" b="1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b="1" dirty="0">
                <a:latin typeface="Calibri" panose="020F0502020204030204" pitchFamily="34" charset="0"/>
                <a:cs typeface="Ayuthaya"/>
              </a:rPr>
              <a:t>}</a:t>
            </a:r>
          </a:p>
          <a:p>
            <a:r>
              <a:rPr lang="en-US" sz="1200" b="1" dirty="0">
                <a:latin typeface="Calibri" panose="020F0502020204030204" pitchFamily="34" charset="0"/>
                <a:cs typeface="Ayuthaya"/>
              </a:rPr>
              <a:t>}</a:t>
            </a:r>
            <a:endParaRPr lang="en-US" sz="12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9280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792162"/>
          </a:xfrm>
        </p:spPr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Output Video Single TA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pic>
        <p:nvPicPr>
          <p:cNvPr id="4" name="Single TA Recording.mov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rcRect t="10323" b="10323"/>
          <a:stretch>
            <a:fillRect/>
          </a:stretch>
        </p:blipFill>
        <p:spPr>
          <a:xfrm>
            <a:off x="1427163" y="1600200"/>
            <a:ext cx="6288087" cy="4114800"/>
          </a:xfrm>
        </p:spPr>
      </p:pic>
    </p:spTree>
    <p:extLst>
      <p:ext uri="{BB962C8B-B14F-4D97-AF65-F5344CB8AC3E}">
        <p14:creationId xmlns:p14="http://schemas.microsoft.com/office/powerpoint/2010/main" val="197223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715962"/>
          </a:xfrm>
        </p:spPr>
        <p:txBody>
          <a:bodyPr/>
          <a:lstStyle/>
          <a:p>
            <a:r>
              <a:rPr lang="en-US" sz="2400" b="1" dirty="0">
                <a:latin typeface="Calibri" panose="020F0502020204030204" pitchFamily="34" charset="0"/>
              </a:rPr>
              <a:t>Multiple </a:t>
            </a:r>
            <a:r>
              <a:rPr lang="en-US" sz="2400" b="1" dirty="0" smtClean="0">
                <a:latin typeface="Calibri" panose="020F0502020204030204" pitchFamily="34" charset="0"/>
              </a:rPr>
              <a:t>Ta </a:t>
            </a:r>
            <a:r>
              <a:rPr lang="en-US" sz="2400" b="1" dirty="0">
                <a:latin typeface="Calibri" panose="020F0502020204030204" pitchFamily="34" charset="0"/>
              </a:rPr>
              <a:t>problem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1447800"/>
            <a:ext cx="7391400" cy="2819400"/>
          </a:xfrm>
        </p:spPr>
        <p:txBody>
          <a:bodyPr>
            <a:normAutofit/>
          </a:bodyPr>
          <a:lstStyle/>
          <a:p>
            <a:pPr lvl="1" indent="-34290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Many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students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approach multiple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TAs depending on the TA availability</a:t>
            </a:r>
          </a:p>
          <a:p>
            <a:pPr lvl="1" indent="-342900">
              <a:buFont typeface="Wingdings" pitchFamily="2" charset="2"/>
              <a:buChar char="ü"/>
            </a:pPr>
            <a:r>
              <a:rPr lang="en-US" sz="1600" dirty="0">
                <a:latin typeface="Calibri" panose="020F0502020204030204" pitchFamily="34" charset="0"/>
                <a:cs typeface="Ayuthaya"/>
              </a:rPr>
              <a:t>A TA’s office room with m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chairs + a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computer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+ a waiting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room with n chairs. </a:t>
            </a:r>
          </a:p>
          <a:p>
            <a:pPr lvl="2" indent="-342900">
              <a:buFont typeface="Wingdings" pitchFamily="2" charset="2"/>
              <a:buChar char="ü"/>
            </a:pPr>
            <a:r>
              <a:rPr lang="en-US" sz="1600" dirty="0">
                <a:latin typeface="Calibri" panose="020F0502020204030204" pitchFamily="34" charset="0"/>
                <a:cs typeface="Ayuthaya"/>
              </a:rPr>
              <a:t>N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o students </a:t>
            </a:r>
            <a:r>
              <a:rPr lang="en-US" sz="1600" dirty="0" smtClean="0">
                <a:latin typeface="Calibri" panose="020F0502020204030204" pitchFamily="34" charset="0"/>
                <a:cs typeface="Ayuthaya"/>
                <a:sym typeface="Wingdings" panose="05000000000000000000" pitchFamily="2" charset="2"/>
              </a:rPr>
              <a:t>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all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the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TAs sleep.</a:t>
            </a:r>
            <a:endParaRPr lang="en-US" sz="1600" dirty="0">
              <a:latin typeface="Calibri" panose="020F0502020204030204" pitchFamily="34" charset="0"/>
              <a:cs typeface="Ayuthaya"/>
            </a:endParaRPr>
          </a:p>
          <a:p>
            <a:pPr lvl="2" indent="-342900">
              <a:buFont typeface="Wingdings" pitchFamily="2" charset="2"/>
              <a:buChar char="ü"/>
            </a:pPr>
            <a:r>
              <a:rPr lang="en-US" sz="1600" dirty="0">
                <a:latin typeface="Calibri" panose="020F0502020204030204" pitchFamily="34" charset="0"/>
                <a:cs typeface="Ayuthaya"/>
              </a:rPr>
              <a:t>A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ll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waiting room chairs are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occupied </a:t>
            </a:r>
            <a:r>
              <a:rPr lang="en-US" sz="1600" dirty="0" smtClean="0">
                <a:latin typeface="Calibri" panose="020F0502020204030204" pitchFamily="34" charset="0"/>
                <a:cs typeface="Ayuthaya"/>
                <a:sym typeface="Wingdings" panose="05000000000000000000" pitchFamily="2" charset="2"/>
              </a:rPr>
              <a:t> </a:t>
            </a:r>
            <a:r>
              <a:rPr lang="en-US" sz="1600" dirty="0">
                <a:latin typeface="Calibri" panose="020F0502020204030204" pitchFamily="34" charset="0"/>
                <a:cs typeface="Ayuthaya"/>
                <a:sym typeface="Wingdings" panose="05000000000000000000" pitchFamily="2" charset="2"/>
              </a:rPr>
              <a:t>s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tudent leaves.</a:t>
            </a:r>
          </a:p>
          <a:p>
            <a:pPr lvl="2" indent="-342900">
              <a:buFont typeface="Wingdings" pitchFamily="2" charset="2"/>
              <a:buChar char="ü"/>
            </a:pPr>
            <a:r>
              <a:rPr lang="en-US" sz="1600" dirty="0">
                <a:latin typeface="Calibri" panose="020F0502020204030204" pitchFamily="34" charset="0"/>
                <a:cs typeface="Ayuthaya"/>
              </a:rPr>
              <a:t>A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ll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TAs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busy, chairs available </a:t>
            </a:r>
            <a:r>
              <a:rPr lang="en-US" sz="1600" dirty="0" smtClean="0">
                <a:latin typeface="Calibri" panose="020F0502020204030204" pitchFamily="34" charset="0"/>
                <a:cs typeface="Ayuthaya"/>
                <a:sym typeface="Wingdings" panose="05000000000000000000" pitchFamily="2" charset="2"/>
              </a:rPr>
              <a:t>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student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waits. </a:t>
            </a:r>
          </a:p>
          <a:p>
            <a:pPr lvl="2" indent="-342900">
              <a:buFont typeface="Wingdings" pitchFamily="2" charset="2"/>
              <a:buChar char="ü"/>
            </a:pPr>
            <a:r>
              <a:rPr lang="en-US" sz="1600" dirty="0">
                <a:latin typeface="Calibri" panose="020F0502020204030204" pitchFamily="34" charset="0"/>
                <a:cs typeface="Ayuthaya"/>
              </a:rPr>
              <a:t>A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ll TAs available </a:t>
            </a:r>
            <a:r>
              <a:rPr lang="en-US" sz="1600" dirty="0" smtClean="0">
                <a:latin typeface="Calibri" panose="020F0502020204030204" pitchFamily="34" charset="0"/>
                <a:cs typeface="Ayuthaya"/>
                <a:sym typeface="Wingdings" panose="05000000000000000000" pitchFamily="2" charset="2"/>
              </a:rPr>
              <a:t>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students approach any TAs</a:t>
            </a:r>
            <a:endParaRPr lang="en-US" sz="1600" dirty="0">
              <a:latin typeface="Calibri" panose="020F0502020204030204" pitchFamily="34" charset="0"/>
              <a:cs typeface="Ayuthaya"/>
            </a:endParaRPr>
          </a:p>
        </p:txBody>
      </p:sp>
    </p:spTree>
    <p:extLst>
      <p:ext uri="{BB962C8B-B14F-4D97-AF65-F5344CB8AC3E}">
        <p14:creationId xmlns:p14="http://schemas.microsoft.com/office/powerpoint/2010/main" val="3736810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487362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Pseudo Code For Multiple TA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04800" y="990600"/>
            <a:ext cx="8458200" cy="5842000"/>
          </a:xfrm>
        </p:spPr>
        <p:txBody>
          <a:bodyPr>
            <a:noAutofit/>
          </a:bodyPr>
          <a:lstStyle/>
          <a:p>
            <a:r>
              <a:rPr lang="en-US" sz="1200" dirty="0" err="1">
                <a:latin typeface="Calibri" panose="020F0502020204030204" pitchFamily="34" charset="0"/>
                <a:cs typeface="Ayuthaya"/>
              </a:rPr>
              <a:t>waiting_queue_size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=9</a:t>
            </a: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semaphore  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ta_sem,student_sem,wait_sem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;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declare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semaphores</a:t>
            </a:r>
            <a:endParaRPr lang="en-US" sz="1200" dirty="0">
              <a:solidFill>
                <a:srgbClr val="FFC000"/>
              </a:solidFill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main()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{</a:t>
            </a:r>
          </a:p>
          <a:p>
            <a:pPr marL="0" lvl="8" indent="0">
              <a:buNone/>
            </a:pP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	//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initialize 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semaphores</a:t>
            </a:r>
            <a:endParaRPr lang="en-US" sz="1200" dirty="0" smtClean="0">
              <a:latin typeface="Calibri" panose="020F0502020204030204" pitchFamily="34" charset="0"/>
              <a:cs typeface="Ayuthaya"/>
            </a:endParaRPr>
          </a:p>
          <a:p>
            <a:pPr marL="457200" lvl="8" indent="-457200"/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init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(ta_sem,3);			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endParaRPr lang="en-US" sz="1200" dirty="0" smtClean="0">
              <a:latin typeface="Calibri" panose="020F0502020204030204" pitchFamily="34" charset="0"/>
              <a:cs typeface="Ayuthaya"/>
            </a:endParaRPr>
          </a:p>
          <a:p>
            <a:pPr marL="457200" lvl="8" indent="-457200"/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init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(student_sem,0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);</a:t>
            </a: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int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(wait_sem,1); 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	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binary semaphore to synchronize access to waiting queue</a:t>
            </a:r>
            <a:endParaRPr lang="en-US" sz="1200" dirty="0">
              <a:solidFill>
                <a:srgbClr val="FFC000"/>
              </a:solidFill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pthread_t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ta_id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[3], 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student_id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[13]; 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ids for TA and Student threads</a:t>
            </a:r>
            <a:endParaRPr lang="en-US" sz="1200" dirty="0">
              <a:solidFill>
                <a:srgbClr val="FFC000"/>
              </a:solidFill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endParaRPr lang="en-US" sz="1200" dirty="0" smtClean="0">
              <a:latin typeface="Calibri" panose="020F0502020204030204" pitchFamily="34" charset="0"/>
              <a:cs typeface="Ayuthaya"/>
            </a:endParaRPr>
          </a:p>
          <a:p>
            <a:pPr marL="0" indent="0">
              <a:buNone/>
            </a:pP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	//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create threads for TAs and Students</a:t>
            </a:r>
            <a:endParaRPr lang="en-US" sz="1200" dirty="0">
              <a:solidFill>
                <a:srgbClr val="FFC000"/>
              </a:solidFill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for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int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i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=1;i&lt;=3;i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++)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{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 	</a:t>
            </a:r>
            <a:r>
              <a:rPr lang="en-US" sz="1200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//create TA threads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 	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pthread_create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ta_id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[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i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],NULL,(void *)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ta_function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, (void*)&amp;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i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);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}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</p:txBody>
      </p:sp>
    </p:spTree>
    <p:extLst>
      <p:ext uri="{BB962C8B-B14F-4D97-AF65-F5344CB8AC3E}">
        <p14:creationId xmlns:p14="http://schemas.microsoft.com/office/powerpoint/2010/main" val="3418888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762000"/>
            <a:ext cx="7696200" cy="5638800"/>
          </a:xfrm>
        </p:spPr>
        <p:txBody>
          <a:bodyPr>
            <a:no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for(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int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 j=1;j&lt;=13;j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++)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{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/create Student threads</a:t>
            </a:r>
            <a:endParaRPr lang="en-US" sz="1200" dirty="0">
              <a:solidFill>
                <a:srgbClr val="FFC000"/>
              </a:solidFill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pthread_create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student_id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[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i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],NULL,(void *)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student_function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, (void*)&amp;j);</a:t>
            </a: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}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  <a:p>
            <a:pPr marL="0" indent="0">
              <a:buNone/>
            </a:pPr>
            <a:r>
              <a:rPr lang="en-US" sz="1200" dirty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Joining the student threads</a:t>
            </a:r>
            <a:endParaRPr lang="en-US" sz="1200" dirty="0">
              <a:solidFill>
                <a:srgbClr val="FFC000"/>
              </a:solidFill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for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int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 k=1;k&lt;=13;k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++)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{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join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student_id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[k]);</a:t>
            </a: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}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ta_function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(void *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i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)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{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  <a:p>
            <a:pPr lvl="1"/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while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(1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)</a:t>
            </a:r>
          </a:p>
          <a:p>
            <a:pPr lvl="1"/>
            <a:r>
              <a:rPr lang="en-US" sz="1200" dirty="0" smtClean="0">
                <a:latin typeface="Calibri" panose="020F0502020204030204" pitchFamily="34" charset="0"/>
                <a:cs typeface="Ayuthaya"/>
              </a:rPr>
              <a:t>{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  <a:p>
            <a:pPr lvl="2"/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wait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student_sem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); 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wait for a student "j" to approach</a:t>
            </a:r>
            <a:endParaRPr lang="en-US" sz="1200" dirty="0">
              <a:solidFill>
                <a:srgbClr val="FFC000"/>
              </a:solidFill>
              <a:latin typeface="Calibri" panose="020F0502020204030204" pitchFamily="34" charset="0"/>
              <a:cs typeface="Ayuthaya"/>
            </a:endParaRPr>
          </a:p>
          <a:p>
            <a:pPr lvl="2"/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signal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ta_sem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) 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TA "</a:t>
            </a:r>
            <a:r>
              <a:rPr lang="en-US" sz="1200" b="1" dirty="0" err="1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i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" gets ready to help student</a:t>
            </a:r>
            <a:endParaRPr lang="en-US" sz="1200" dirty="0">
              <a:solidFill>
                <a:srgbClr val="FFC000"/>
              </a:solidFill>
              <a:latin typeface="Calibri" panose="020F0502020204030204" pitchFamily="34" charset="0"/>
              <a:cs typeface="Ayuthaya"/>
            </a:endParaRPr>
          </a:p>
          <a:p>
            <a:pPr lvl="1"/>
            <a:r>
              <a:rPr lang="en-US" sz="1200" b="1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}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}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924800" cy="457200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Pseudo Code For Multiple TA (Cont.</a:t>
            </a:r>
            <a:r>
              <a:rPr lang="en-US" sz="2400" b="1" dirty="0">
                <a:latin typeface="Calibri" panose="020F0502020204030204" pitchFamily="34" charset="0"/>
              </a:rPr>
              <a:t> </a:t>
            </a:r>
            <a:r>
              <a:rPr lang="en-US" sz="2400" b="1" dirty="0" smtClean="0">
                <a:latin typeface="Calibri" panose="020F0502020204030204" pitchFamily="34" charset="0"/>
              </a:rPr>
              <a:t>)</a:t>
            </a:r>
            <a:endParaRPr lang="en-US" sz="2400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885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152400" y="914400"/>
            <a:ext cx="8382000" cy="5638800"/>
          </a:xfrm>
        </p:spPr>
        <p:txBody>
          <a:bodyPr>
            <a:noAutofit/>
          </a:bodyPr>
          <a:lstStyle/>
          <a:p>
            <a:r>
              <a:rPr lang="en-US" sz="1200" dirty="0" err="1">
                <a:latin typeface="Calibri" panose="020F0502020204030204" pitchFamily="34" charset="0"/>
                <a:cs typeface="Ayuthaya"/>
              </a:rPr>
              <a:t>student_function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(void *j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)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{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wait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wait_sem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); 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getting access to modify the wait queue</a:t>
            </a:r>
            <a:endParaRPr lang="en-US" sz="1200" dirty="0">
              <a:solidFill>
                <a:srgbClr val="FFC000"/>
              </a:solidFill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if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waiting_queue_size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&gt;0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)</a:t>
            </a: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              {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	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waiting_queue_size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--;</a:t>
            </a: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	signal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wait_sem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); 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releasing the wait queue</a:t>
            </a:r>
            <a:endParaRPr lang="en-US" sz="1200" dirty="0">
              <a:solidFill>
                <a:srgbClr val="FFC000"/>
              </a:solidFill>
              <a:latin typeface="Calibri" panose="020F0502020204030204" pitchFamily="34" charset="0"/>
              <a:cs typeface="Ayuthaya"/>
            </a:endParaRP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	signal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student_sem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); 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//Student "j" approaches TA </a:t>
            </a: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	wait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ta_sem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) 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	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//wait for TA "</a:t>
            </a:r>
            <a:r>
              <a:rPr lang="en-US" sz="1200" b="1" dirty="0" err="1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i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" to help</a:t>
            </a:r>
          </a:p>
          <a:p>
            <a:r>
              <a:rPr lang="en-US" sz="1200" b="1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wait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wait_sem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);</a:t>
            </a: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	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waiting_queue_size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++;</a:t>
            </a: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	signal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200" dirty="0" err="1">
                <a:latin typeface="Calibri" panose="020F0502020204030204" pitchFamily="34" charset="0"/>
                <a:cs typeface="Ayuthaya"/>
              </a:rPr>
              <a:t>wait_sem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); 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//releasing the wait queue</a:t>
            </a:r>
          </a:p>
          <a:p>
            <a:r>
              <a:rPr lang="en-US" sz="12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200" dirty="0" smtClean="0">
                <a:latin typeface="Calibri" panose="020F0502020204030204" pitchFamily="34" charset="0"/>
                <a:cs typeface="Ayuthaya"/>
              </a:rPr>
              <a:t>	}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              Else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              {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  <a:p>
            <a:pPr marL="342900" lvl="2" indent="-342900"/>
            <a:r>
              <a:rPr lang="en-US" sz="1200" dirty="0" smtClean="0">
                <a:latin typeface="Calibri" panose="020F0502020204030204" pitchFamily="34" charset="0"/>
                <a:cs typeface="Ayuthaya"/>
              </a:rPr>
              <a:t>                                      signal(</a:t>
            </a:r>
            <a:r>
              <a:rPr lang="en-US" sz="1200" dirty="0" err="1" smtClean="0">
                <a:latin typeface="Calibri" panose="020F0502020204030204" pitchFamily="34" charset="0"/>
                <a:cs typeface="Ayuthaya"/>
              </a:rPr>
              <a:t>wait_sem</a:t>
            </a:r>
            <a:r>
              <a:rPr lang="en-US" sz="1200" dirty="0">
                <a:latin typeface="Calibri" panose="020F0502020204030204" pitchFamily="34" charset="0"/>
                <a:cs typeface="Ayuthaya"/>
              </a:rPr>
              <a:t>); </a:t>
            </a:r>
            <a:endParaRPr lang="en-US" sz="1200" dirty="0" smtClean="0">
              <a:latin typeface="Calibri" panose="020F0502020204030204" pitchFamily="34" charset="0"/>
              <a:cs typeface="Ayuthaya"/>
            </a:endParaRPr>
          </a:p>
          <a:p>
            <a:pPr marL="342900" lvl="2" indent="-342900"/>
            <a:r>
              <a:rPr lang="en-US" sz="1200" b="1" dirty="0" smtClean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//</a:t>
            </a:r>
            <a:r>
              <a:rPr lang="en-US" sz="1200" b="1" dirty="0">
                <a:solidFill>
                  <a:srgbClr val="FFC000"/>
                </a:solidFill>
                <a:latin typeface="Calibri" panose="020F0502020204030204" pitchFamily="34" charset="0"/>
                <a:cs typeface="Ayuthaya"/>
              </a:rPr>
              <a:t>The wait queue is full hence release the wait queue. The student leaves and comes back later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              }</a:t>
            </a:r>
          </a:p>
          <a:p>
            <a:r>
              <a:rPr lang="en-US" sz="1200" dirty="0" smtClean="0">
                <a:latin typeface="Calibri" panose="020F0502020204030204" pitchFamily="34" charset="0"/>
                <a:cs typeface="Ayuthaya"/>
              </a:rPr>
              <a:t>}</a:t>
            </a:r>
            <a:endParaRPr lang="en-US" sz="1200" dirty="0">
              <a:latin typeface="Calibri" panose="020F0502020204030204" pitchFamily="34" charset="0"/>
              <a:cs typeface="Ayuthaya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924800" cy="457200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Pseudo Code For Multiple TA (Cont.</a:t>
            </a:r>
            <a:r>
              <a:rPr lang="en-US" sz="2400" b="1" dirty="0">
                <a:latin typeface="Calibri" panose="020F0502020204030204" pitchFamily="34" charset="0"/>
              </a:rPr>
              <a:t> </a:t>
            </a:r>
            <a:r>
              <a:rPr lang="en-US" sz="2400" b="1" dirty="0" smtClean="0">
                <a:latin typeface="Calibri" panose="020F0502020204030204" pitchFamily="34" charset="0"/>
              </a:rPr>
              <a:t>)</a:t>
            </a:r>
            <a:endParaRPr lang="en-US" sz="2400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9508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4638"/>
            <a:ext cx="8001000" cy="563562"/>
          </a:xfrm>
        </p:spPr>
        <p:txBody>
          <a:bodyPr/>
          <a:lstStyle/>
          <a:p>
            <a:r>
              <a:rPr lang="en-US" dirty="0" smtClean="0"/>
              <a:t>Output Video Multiple TA</a:t>
            </a:r>
            <a:endParaRPr lang="en-US" dirty="0"/>
          </a:p>
        </p:txBody>
      </p:sp>
      <p:pic>
        <p:nvPicPr>
          <p:cNvPr id="4" name="Multiple_TA.mp4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1" y="1173639"/>
            <a:ext cx="8991600" cy="5054484"/>
          </a:xfrm>
        </p:spPr>
      </p:pic>
    </p:spTree>
    <p:extLst>
      <p:ext uri="{BB962C8B-B14F-4D97-AF65-F5344CB8AC3E}">
        <p14:creationId xmlns:p14="http://schemas.microsoft.com/office/powerpoint/2010/main" val="364084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4638"/>
            <a:ext cx="7848600" cy="715962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Calibri" panose="020F0502020204030204" pitchFamily="34" charset="0"/>
                <a:cs typeface="Ayuthaya"/>
              </a:rPr>
              <a:t>Solution</a:t>
            </a:r>
            <a:endParaRPr lang="en-US" sz="2400" b="1" dirty="0">
              <a:latin typeface="Calibri" panose="020F0502020204030204" pitchFamily="34" charset="0"/>
              <a:cs typeface="Ayuthay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143001"/>
            <a:ext cx="7391400" cy="4953000"/>
          </a:xfrm>
        </p:spPr>
        <p:txBody>
          <a:bodyPr>
            <a:normAutofit/>
          </a:bodyPr>
          <a:lstStyle/>
          <a:p>
            <a:pPr marL="285750" indent="-285750"/>
            <a:r>
              <a:rPr lang="en-US" sz="1600" dirty="0" smtClean="0">
                <a:latin typeface="Calibri" panose="020F0502020204030204" pitchFamily="34" charset="0"/>
                <a:cs typeface="Ayuthaya"/>
              </a:rPr>
              <a:t>POSIX threads, semaphores</a:t>
            </a:r>
            <a:endParaRPr lang="en-US" sz="1600" dirty="0">
              <a:latin typeface="Calibri" panose="020F0502020204030204" pitchFamily="34" charset="0"/>
              <a:cs typeface="Ayuthaya"/>
            </a:endParaRP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Use of </a:t>
            </a:r>
            <a:r>
              <a:rPr lang="en-US" sz="1600" i="1" dirty="0">
                <a:latin typeface="Calibri" panose="020F0502020204030204" pitchFamily="34" charset="0"/>
                <a:cs typeface="Ayuthaya"/>
              </a:rPr>
              <a:t>Pthreads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 </a:t>
            </a:r>
          </a:p>
          <a:p>
            <a:pPr marL="948690" lvl="2" indent="-28575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Create separate threads for a TA and n students</a:t>
            </a:r>
          </a:p>
          <a:p>
            <a:pPr marL="948690" lvl="2" indent="-28575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Student threads seeks help from TA, if available, else sit  in  a chair in the waiting room</a:t>
            </a:r>
          </a:p>
          <a:p>
            <a:pPr marL="948690" lvl="2" indent="-28575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If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no chairs are available, will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leave the place</a:t>
            </a:r>
          </a:p>
          <a:p>
            <a:pPr marL="662940" lvl="2" indent="0">
              <a:buNone/>
            </a:pPr>
            <a:endParaRPr lang="en-US" sz="1600" dirty="0" smtClean="0">
              <a:latin typeface="Calibri" panose="020F0502020204030204" pitchFamily="34" charset="0"/>
              <a:cs typeface="Ayuthaya"/>
            </a:endParaRP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Use of Semaphore</a:t>
            </a:r>
          </a:p>
          <a:p>
            <a:pPr marL="948690" lvl="2" indent="-28575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To notify the TA, arrival of the student in the room</a:t>
            </a:r>
          </a:p>
          <a:p>
            <a:pPr marL="948690" lvl="2" indent="-28575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TA monitors number of students in the waiting room</a:t>
            </a:r>
          </a:p>
          <a:p>
            <a:pPr marL="948690" lvl="2" indent="-285750">
              <a:buFont typeface="Wingdings" pitchFamily="2" charset="2"/>
              <a:buChar char="ü"/>
            </a:pPr>
            <a:r>
              <a:rPr lang="en-US" sz="1600" dirty="0">
                <a:latin typeface="Calibri" panose="020F0502020204030204" pitchFamily="34" charset="0"/>
                <a:cs typeface="Ayuthaya"/>
              </a:rPr>
              <a:t>If no students are present, the TA </a:t>
            </a:r>
            <a:r>
              <a:rPr lang="en-US" sz="1600">
                <a:latin typeface="Calibri" panose="020F0502020204030204" pitchFamily="34" charset="0"/>
                <a:cs typeface="Ayuthaya"/>
              </a:rPr>
              <a:t>may </a:t>
            </a:r>
            <a:r>
              <a:rPr lang="en-US" sz="1600" smtClean="0">
                <a:latin typeface="Calibri" panose="020F0502020204030204" pitchFamily="34" charset="0"/>
                <a:cs typeface="Ayuthaya"/>
              </a:rPr>
              <a:t>sleep.</a:t>
            </a:r>
            <a:endParaRPr lang="en-US" sz="1600" dirty="0">
              <a:latin typeface="Calibri" panose="020F0502020204030204" pitchFamily="34" charset="0"/>
              <a:cs typeface="Ayuthaya"/>
            </a:endParaRPr>
          </a:p>
        </p:txBody>
      </p:sp>
    </p:spTree>
    <p:extLst>
      <p:ext uri="{BB962C8B-B14F-4D97-AF65-F5344CB8AC3E}">
        <p14:creationId xmlns:p14="http://schemas.microsoft.com/office/powerpoint/2010/main" val="377506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 smtClean="0">
                <a:latin typeface="Calibri" panose="020F0502020204030204" pitchFamily="34" charset="0"/>
              </a:rPr>
              <a:t>THANK YOU!</a:t>
            </a:r>
            <a:endParaRPr lang="en-US" sz="2800" b="1" dirty="0">
              <a:latin typeface="Calibri" panose="020F0502020204030204" pitchFamily="34" charset="0"/>
            </a:endParaRPr>
          </a:p>
        </p:txBody>
      </p:sp>
      <p:pic>
        <p:nvPicPr>
          <p:cNvPr id="4" name="Content Placeholder 3" descr="Displaying QA.jpg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905000"/>
            <a:ext cx="5334000" cy="223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6315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7200" cy="792162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Problem Statement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81000" y="1219199"/>
            <a:ext cx="5029200" cy="4343401"/>
          </a:xfrm>
        </p:spPr>
        <p:txBody>
          <a:bodyPr>
            <a:noAutofit/>
          </a:bodyPr>
          <a:lstStyle/>
          <a:p>
            <a:pPr marL="285750" indent="-285750"/>
            <a:r>
              <a:rPr lang="en-US" sz="1400" dirty="0" smtClean="0">
                <a:latin typeface="Calibri" panose="020F0502020204030204" pitchFamily="34" charset="0"/>
                <a:cs typeface="Ayuthaya"/>
              </a:rPr>
              <a:t>A Teaching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Assistant (TA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) in Computer science department</a:t>
            </a: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Helps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graduate students 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during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 regular office hours. </a:t>
            </a: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400" dirty="0">
                <a:latin typeface="Calibri" panose="020F0502020204030204" pitchFamily="34" charset="0"/>
                <a:cs typeface="Ayuthaya"/>
              </a:rPr>
              <a:t>H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as a office room with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a chair and 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computer </a:t>
            </a: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Wait room with 5 waiting chairs available for students to wait</a:t>
            </a: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TA addresses students’ queries</a:t>
            </a: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When no students are waiting, TA sleeps</a:t>
            </a:r>
          </a:p>
          <a:p>
            <a:pPr marL="297180" lvl="1" indent="0">
              <a:buNone/>
            </a:pPr>
            <a:endParaRPr lang="en-US" sz="1400" dirty="0" smtClean="0">
              <a:latin typeface="Calibri" panose="020F0502020204030204" pitchFamily="34" charset="0"/>
              <a:cs typeface="Ayuthaya"/>
            </a:endParaRPr>
          </a:p>
          <a:p>
            <a:pPr indent="-342900"/>
            <a:r>
              <a:rPr lang="en-US" sz="1400" dirty="0" smtClean="0">
                <a:latin typeface="Calibri" panose="020F0502020204030204" pitchFamily="34" charset="0"/>
                <a:cs typeface="Ayuthaya"/>
              </a:rPr>
              <a:t>  </a:t>
            </a:r>
            <a:r>
              <a:rPr lang="en-US" sz="1400" b="1" dirty="0" smtClean="0">
                <a:latin typeface="Calibri" panose="020F0502020204030204" pitchFamily="34" charset="0"/>
                <a:cs typeface="Ayuthaya"/>
              </a:rPr>
              <a:t>Conditions :</a:t>
            </a: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400" dirty="0">
                <a:latin typeface="Calibri" panose="020F0502020204030204" pitchFamily="34" charset="0"/>
                <a:cs typeface="Ayuthaya"/>
              </a:rPr>
              <a:t>D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uring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office hours, the student informs the TA and asks for help. </a:t>
            </a:r>
            <a:endParaRPr lang="en-US" sz="1400" dirty="0" smtClean="0">
              <a:latin typeface="Calibri" panose="020F0502020204030204" pitchFamily="34" charset="0"/>
              <a:cs typeface="Ayuthaya"/>
            </a:endParaRP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400" dirty="0">
                <a:latin typeface="Calibri" panose="020F0502020204030204" pitchFamily="34" charset="0"/>
                <a:cs typeface="Ayuthaya"/>
              </a:rPr>
              <a:t>If TA 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is 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helping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a student, other 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students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wait using one of the chairs in waiting room.</a:t>
            </a: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400" dirty="0">
                <a:latin typeface="Calibri" panose="020F0502020204030204" pitchFamily="34" charset="0"/>
                <a:cs typeface="Ayuthaya"/>
              </a:rPr>
              <a:t>If no waiting chair available, student 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leaves</a:t>
            </a:r>
            <a:endParaRPr lang="en-US" sz="1400" dirty="0">
              <a:latin typeface="Calibri" panose="020F0502020204030204" pitchFamily="34" charset="0"/>
              <a:cs typeface="Ayuthaya"/>
            </a:endParaRPr>
          </a:p>
          <a:p>
            <a:pPr marL="582930" lvl="1" indent="-285750">
              <a:buFont typeface="Wingdings" pitchFamily="2" charset="2"/>
              <a:buChar char="ü"/>
            </a:pPr>
            <a:endParaRPr lang="en-US" sz="1400" dirty="0" smtClean="0">
              <a:latin typeface="Calibri" panose="020F0502020204030204" pitchFamily="34" charset="0"/>
              <a:cs typeface="Ayuthaya"/>
            </a:endParaRPr>
          </a:p>
          <a:p>
            <a:pPr marL="948690" lvl="2" indent="-285750">
              <a:buFont typeface="Wingdings" pitchFamily="2" charset="2"/>
              <a:buChar char="ü"/>
            </a:pPr>
            <a:endParaRPr lang="en-US" sz="1400" dirty="0">
              <a:latin typeface="Calibri" panose="020F0502020204030204" pitchFamily="34" charset="0"/>
              <a:cs typeface="Ayuthaya"/>
            </a:endParaRPr>
          </a:p>
        </p:txBody>
      </p:sp>
      <p:pic>
        <p:nvPicPr>
          <p:cNvPr id="6" name="Picture 5" descr="Screen Shot 2014-12-01 at 7.43.10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278672"/>
            <a:ext cx="2667000" cy="3902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03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Purpose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600199"/>
            <a:ext cx="7467600" cy="3429001"/>
          </a:xfrm>
        </p:spPr>
        <p:txBody>
          <a:bodyPr>
            <a:noAutofit/>
          </a:bodyPr>
          <a:lstStyle/>
          <a:p>
            <a:pPr indent="-342900"/>
            <a:r>
              <a:rPr lang="en-US" sz="1600" dirty="0" smtClean="0">
                <a:latin typeface="Calibri" panose="020F0502020204030204" pitchFamily="34" charset="0"/>
                <a:cs typeface="Ayuthaya"/>
              </a:rPr>
              <a:t>Understand the concepts of Multi-threading and thread synchronization </a:t>
            </a: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Parallel or concurrent threads</a:t>
            </a: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shared data</a:t>
            </a: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Integrity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of the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data </a:t>
            </a:r>
          </a:p>
          <a:p>
            <a:pPr marL="297180" lvl="1" indent="0">
              <a:buNone/>
            </a:pPr>
            <a:endParaRPr lang="en-US" sz="1600" dirty="0">
              <a:latin typeface="Calibri" panose="020F0502020204030204" pitchFamily="34" charset="0"/>
              <a:cs typeface="Ayuthaya"/>
            </a:endParaRPr>
          </a:p>
          <a:p>
            <a:pPr marL="285750" indent="-285750"/>
            <a:r>
              <a:rPr lang="en-US" sz="1600" dirty="0" smtClean="0">
                <a:latin typeface="Calibri" panose="020F0502020204030204" pitchFamily="34" charset="0"/>
                <a:cs typeface="Ayuthaya"/>
              </a:rPr>
              <a:t>Critical section problem</a:t>
            </a:r>
          </a:p>
          <a:p>
            <a:pPr marL="582930" lvl="1" indent="-285750">
              <a:buFont typeface="Wingdings" pitchFamily="2" charset="2"/>
              <a:buChar char="ü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Solution</a:t>
            </a:r>
          </a:p>
          <a:p>
            <a:pPr marL="297180" lvl="1" indent="0">
              <a:buNone/>
            </a:pPr>
            <a:endParaRPr lang="en-US" sz="1600" dirty="0" smtClean="0">
              <a:latin typeface="Calibri" panose="020F0502020204030204" pitchFamily="34" charset="0"/>
              <a:cs typeface="Ayuthaya"/>
            </a:endParaRPr>
          </a:p>
          <a:p>
            <a:pPr indent="-342900"/>
            <a:r>
              <a:rPr lang="en-US" sz="1600" dirty="0" smtClean="0">
                <a:latin typeface="Calibri" panose="020F0502020204030204" pitchFamily="34" charset="0"/>
                <a:cs typeface="Ayuthaya"/>
              </a:rPr>
              <a:t>POSIX </a:t>
            </a:r>
            <a:r>
              <a:rPr lang="en-US" sz="1600" dirty="0" err="1" smtClean="0">
                <a:latin typeface="Calibri" panose="020F0502020204030204" pitchFamily="34" charset="0"/>
                <a:cs typeface="Ayuthaya"/>
              </a:rPr>
              <a:t>Pthreads</a:t>
            </a:r>
            <a:endParaRPr lang="en-US" sz="1600" dirty="0" smtClean="0">
              <a:latin typeface="Calibri" panose="020F0502020204030204" pitchFamily="34" charset="0"/>
              <a:cs typeface="Ayuthaya"/>
            </a:endParaRPr>
          </a:p>
          <a:p>
            <a:pPr marL="0" indent="0">
              <a:buNone/>
            </a:pPr>
            <a:endParaRPr lang="en-US" sz="1600" dirty="0" smtClean="0">
              <a:latin typeface="Calibri" panose="020F0502020204030204" pitchFamily="34" charset="0"/>
              <a:cs typeface="Ayuthaya"/>
            </a:endParaRPr>
          </a:p>
          <a:p>
            <a:pPr marL="285750" indent="-285750"/>
            <a:r>
              <a:rPr lang="en-US" sz="1600" dirty="0" smtClean="0">
                <a:latin typeface="Calibri" panose="020F0502020204030204" pitchFamily="34" charset="0"/>
                <a:cs typeface="Ayuthaya"/>
              </a:rPr>
              <a:t>Single TA &amp; Multiple TA problem</a:t>
            </a:r>
          </a:p>
        </p:txBody>
      </p:sp>
      <p:pic>
        <p:nvPicPr>
          <p:cNvPr id="1026" name="Picture 2" descr="C:\Users\Administrator\Desktop\multithreading-0621201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2133600"/>
            <a:ext cx="3886200" cy="276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30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Process Synchronization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600200"/>
            <a:ext cx="7620000" cy="3810000"/>
          </a:xfrm>
        </p:spPr>
        <p:txBody>
          <a:bodyPr>
            <a:normAutofit/>
          </a:bodyPr>
          <a:lstStyle/>
          <a:p>
            <a:r>
              <a:rPr lang="en-US" sz="1600" dirty="0" smtClean="0">
                <a:latin typeface="Calibri" panose="020F0502020204030204" pitchFamily="34" charset="0"/>
                <a:cs typeface="Ayuthaya"/>
              </a:rPr>
              <a:t>Synchronization </a:t>
            </a:r>
          </a:p>
          <a:p>
            <a:pPr lvl="1">
              <a:buFont typeface="Wingdings"/>
              <a:buChar char="à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mechanisms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to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ensure concurrently executing processes/threads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does not result in data inconsistency</a:t>
            </a:r>
          </a:p>
          <a:p>
            <a:pPr lvl="1">
              <a:buFont typeface="Wingdings"/>
              <a:buChar char="à"/>
            </a:pPr>
            <a:r>
              <a:rPr lang="en-US" sz="1600" dirty="0" smtClean="0">
                <a:latin typeface="Calibri" panose="020F0502020204030204" pitchFamily="34" charset="0"/>
                <a:cs typeface="Ayuthaya"/>
                <a:sym typeface="Wingdings" panose="05000000000000000000" pitchFamily="2" charset="2"/>
              </a:rPr>
              <a:t>av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oid race condition</a:t>
            </a:r>
          </a:p>
          <a:p>
            <a:pPr lvl="1">
              <a:buFont typeface="Wingdings"/>
              <a:buChar char="à"/>
            </a:pPr>
            <a:r>
              <a:rPr lang="en-US" sz="1600" dirty="0" smtClean="0">
                <a:latin typeface="Calibri" panose="020F0502020204030204" pitchFamily="34" charset="0"/>
                <a:cs typeface="Ayuthaya"/>
                <a:sym typeface="Wingdings" panose="05000000000000000000" pitchFamily="2" charset="2"/>
              </a:rPr>
              <a:t>mutual e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xclusion</a:t>
            </a:r>
          </a:p>
          <a:p>
            <a:pPr marL="411480" lvl="1" indent="0">
              <a:buNone/>
            </a:pPr>
            <a:endParaRPr lang="en-US" sz="1600" dirty="0">
              <a:latin typeface="Calibri" panose="020F0502020204030204" pitchFamily="34" charset="0"/>
              <a:cs typeface="Ayuthaya"/>
            </a:endParaRPr>
          </a:p>
          <a:p>
            <a:r>
              <a:rPr lang="en-US" sz="1600" dirty="0">
                <a:latin typeface="Calibri" panose="020F0502020204030204" pitchFamily="34" charset="0"/>
                <a:cs typeface="Ayuthaya"/>
              </a:rPr>
              <a:t>Synchronization must also guard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:</a:t>
            </a:r>
          </a:p>
          <a:p>
            <a:pPr lvl="1">
              <a:buFont typeface="Wingdings"/>
              <a:buChar char="à"/>
            </a:pPr>
            <a:r>
              <a:rPr lang="en-US" sz="1600" dirty="0">
                <a:latin typeface="Calibri" panose="020F0502020204030204" pitchFamily="34" charset="0"/>
                <a:cs typeface="Ayuthaya"/>
              </a:rPr>
              <a:t>Busy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Waiting</a:t>
            </a:r>
          </a:p>
          <a:p>
            <a:pPr lvl="1">
              <a:buFont typeface="Wingdings"/>
              <a:buChar char="à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Deadlocks</a:t>
            </a:r>
          </a:p>
          <a:p>
            <a:pPr lvl="1">
              <a:buFont typeface="Wingdings"/>
              <a:buChar char="à"/>
            </a:pP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Starvation</a:t>
            </a:r>
          </a:p>
        </p:txBody>
      </p:sp>
      <p:pic>
        <p:nvPicPr>
          <p:cNvPr id="1026" name="Picture 2" descr="C:\Users\Administrator\Desktop\image18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743199"/>
            <a:ext cx="2743200" cy="2362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876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4638"/>
            <a:ext cx="7848600" cy="715962"/>
          </a:xfrm>
        </p:spPr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Process Synchronization  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295400"/>
            <a:ext cx="7620000" cy="4800600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sz="1400" dirty="0">
                <a:latin typeface="Calibri" panose="020F0502020204030204" pitchFamily="34" charset="0"/>
                <a:cs typeface="Ayuthaya"/>
              </a:rPr>
              <a:t>Semaphores</a:t>
            </a:r>
          </a:p>
          <a:p>
            <a:pPr lvl="1">
              <a:lnSpc>
                <a:spcPct val="90000"/>
              </a:lnSpc>
            </a:pPr>
            <a:r>
              <a:rPr lang="en-US" sz="1400" dirty="0">
                <a:latin typeface="Calibri" panose="020F0502020204030204" pitchFamily="34" charset="0"/>
                <a:cs typeface="Ayuthaya"/>
              </a:rPr>
              <a:t>No</a:t>
            </a:r>
            <a:r>
              <a:rPr lang="en-US" sz="1400" dirty="0">
                <a:latin typeface="Calibri" panose="020F0502020204030204" pitchFamily="34" charset="0"/>
                <a:ea typeface="ＭＳ Ｐゴシック" charset="0"/>
                <a:cs typeface="Ayuthaya"/>
              </a:rPr>
              <a:t> busy waiting </a:t>
            </a:r>
            <a:endParaRPr lang="en-US" sz="1400" i="1" dirty="0">
              <a:latin typeface="Calibri" panose="020F0502020204030204" pitchFamily="34" charset="0"/>
              <a:ea typeface="ＭＳ Ｐゴシック" charset="0"/>
              <a:cs typeface="Ayuthaya"/>
            </a:endParaRPr>
          </a:p>
          <a:p>
            <a:pPr lvl="1">
              <a:lnSpc>
                <a:spcPct val="90000"/>
              </a:lnSpc>
            </a:pPr>
            <a:r>
              <a:rPr lang="en-US" sz="1400" dirty="0">
                <a:latin typeface="Calibri" panose="020F0502020204030204" pitchFamily="34" charset="0"/>
                <a:ea typeface="ＭＳ Ｐゴシック" charset="0"/>
                <a:cs typeface="Ayuthaya"/>
              </a:rPr>
              <a:t>Semaphore </a:t>
            </a:r>
            <a:r>
              <a:rPr lang="en-US" sz="1400" i="1" dirty="0">
                <a:latin typeface="Calibri" panose="020F0502020204030204" pitchFamily="34" charset="0"/>
                <a:ea typeface="ＭＳ Ｐゴシック" charset="0"/>
                <a:cs typeface="Ayuthaya"/>
              </a:rPr>
              <a:t>S</a:t>
            </a:r>
            <a:r>
              <a:rPr lang="en-US" sz="1400" dirty="0">
                <a:latin typeface="Calibri" panose="020F0502020204030204" pitchFamily="34" charset="0"/>
                <a:ea typeface="ＭＳ Ｐゴシック" charset="0"/>
                <a:cs typeface="Ayuthaya"/>
              </a:rPr>
              <a:t> – integer </a:t>
            </a:r>
            <a:r>
              <a:rPr lang="en-US" sz="1400" dirty="0" smtClean="0">
                <a:latin typeface="Calibri" panose="020F0502020204030204" pitchFamily="34" charset="0"/>
                <a:ea typeface="ＭＳ Ｐゴシック" charset="0"/>
                <a:cs typeface="Ayuthaya"/>
              </a:rPr>
              <a:t>variable</a:t>
            </a:r>
            <a:endParaRPr lang="en-US" sz="1400" dirty="0">
              <a:latin typeface="Calibri" panose="020F0502020204030204" pitchFamily="34" charset="0"/>
              <a:ea typeface="ＭＳ Ｐゴシック" charset="0"/>
              <a:cs typeface="Ayuthaya"/>
            </a:endParaRPr>
          </a:p>
          <a:p>
            <a:pPr lvl="1">
              <a:lnSpc>
                <a:spcPct val="90000"/>
              </a:lnSpc>
            </a:pPr>
            <a:r>
              <a:rPr lang="en-US" sz="1400" dirty="0">
                <a:latin typeface="Calibri" panose="020F0502020204030204" pitchFamily="34" charset="0"/>
                <a:ea typeface="ＭＳ Ｐゴシック" charset="0"/>
                <a:cs typeface="Ayuthaya"/>
              </a:rPr>
              <a:t>Two standard operations modify S: wait() and signal()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 smtClean="0">
                <a:latin typeface="Calibri" panose="020F0502020204030204" pitchFamily="34" charset="0"/>
                <a:ea typeface="ＭＳ Ｐゴシック" charset="0"/>
                <a:cs typeface="Ayuthaya"/>
              </a:rPr>
              <a:t>Less </a:t>
            </a:r>
            <a:r>
              <a:rPr lang="en-US" sz="1400" dirty="0">
                <a:latin typeface="Calibri" panose="020F0502020204030204" pitchFamily="34" charset="0"/>
                <a:ea typeface="ＭＳ Ｐゴシック" charset="0"/>
                <a:cs typeface="Ayuthaya"/>
              </a:rPr>
              <a:t>complicated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 smtClean="0">
                <a:latin typeface="Calibri" panose="020F0502020204030204" pitchFamily="34" charset="0"/>
                <a:ea typeface="ＭＳ Ｐゴシック" charset="0"/>
                <a:cs typeface="Ayuthaya"/>
              </a:rPr>
              <a:t>Can </a:t>
            </a:r>
            <a:r>
              <a:rPr lang="en-US" sz="1400" dirty="0">
                <a:latin typeface="Calibri" panose="020F0502020204030204" pitchFamily="34" charset="0"/>
                <a:ea typeface="ＭＳ Ｐゴシック" charset="0"/>
                <a:cs typeface="Ayuthaya"/>
              </a:rPr>
              <a:t>only be accessed via two indivisible (atomic) </a:t>
            </a:r>
            <a:r>
              <a:rPr lang="en-US" sz="1400" dirty="0" smtClean="0">
                <a:latin typeface="Calibri" panose="020F0502020204030204" pitchFamily="34" charset="0"/>
                <a:ea typeface="ＭＳ Ｐゴシック" charset="0"/>
                <a:cs typeface="Ayuthaya"/>
              </a:rPr>
              <a:t>operations</a:t>
            </a:r>
          </a:p>
          <a:p>
            <a:pPr marL="777240" lvl="2" indent="0">
              <a:lnSpc>
                <a:spcPct val="90000"/>
              </a:lnSpc>
              <a:buNone/>
            </a:pPr>
            <a:endParaRPr lang="en-US" sz="1400" dirty="0" smtClean="0">
              <a:latin typeface="Calibri" panose="020F0502020204030204" pitchFamily="34" charset="0"/>
              <a:ea typeface="ＭＳ Ｐゴシック" charset="0"/>
              <a:cs typeface="Ayuthaya"/>
            </a:endParaRPr>
          </a:p>
          <a:p>
            <a:pPr lvl="1">
              <a:lnSpc>
                <a:spcPct val="90000"/>
              </a:lnSpc>
            </a:pPr>
            <a:r>
              <a:rPr lang="en-US" sz="1400" dirty="0" smtClean="0">
                <a:latin typeface="Calibri" panose="020F0502020204030204" pitchFamily="34" charset="0"/>
                <a:ea typeface="ＭＳ Ｐゴシック" charset="0"/>
                <a:cs typeface="Ayuthaya"/>
              </a:rPr>
              <a:t>Semaphore Types:</a:t>
            </a:r>
          </a:p>
          <a:p>
            <a:pPr lvl="2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sz="1400" dirty="0">
              <a:latin typeface="Calibri" panose="020F0502020204030204" pitchFamily="34" charset="0"/>
              <a:ea typeface="ＭＳ Ｐゴシック" charset="0"/>
              <a:cs typeface="Ayuthaya"/>
            </a:endParaRPr>
          </a:p>
          <a:p>
            <a:pPr lvl="2">
              <a:tabLst>
                <a:tab pos="2005013" algn="ctr"/>
                <a:tab pos="4518025" algn="ctr"/>
              </a:tabLst>
            </a:pPr>
            <a:r>
              <a:rPr lang="en-US" sz="1400" dirty="0">
                <a:latin typeface="Calibri" panose="020F0502020204030204" pitchFamily="34" charset="0"/>
                <a:ea typeface="ＭＳ Ｐゴシック" charset="0"/>
                <a:cs typeface="Ayuthaya"/>
              </a:rPr>
              <a:t>Counting semaphore – integer value can range over an unrestricted </a:t>
            </a:r>
            <a:r>
              <a:rPr lang="en-US" sz="1400" dirty="0" smtClean="0">
                <a:latin typeface="Calibri" panose="020F0502020204030204" pitchFamily="34" charset="0"/>
                <a:ea typeface="ＭＳ Ｐゴシック" charset="0"/>
                <a:cs typeface="Ayuthaya"/>
              </a:rPr>
              <a:t>domain</a:t>
            </a:r>
            <a:endParaRPr lang="en-US" sz="1400" b="1" dirty="0">
              <a:latin typeface="Calibri" panose="020F0502020204030204" pitchFamily="34" charset="0"/>
              <a:ea typeface="ＭＳ Ｐゴシック" charset="0"/>
              <a:cs typeface="Ayuthaya"/>
            </a:endParaRPr>
          </a:p>
          <a:p>
            <a:pPr lvl="2">
              <a:tabLst>
                <a:tab pos="2005013" algn="ctr"/>
                <a:tab pos="4518025" algn="ctr"/>
              </a:tabLst>
            </a:pPr>
            <a:r>
              <a:rPr lang="en-US" sz="1400" dirty="0">
                <a:latin typeface="Calibri" panose="020F0502020204030204" pitchFamily="34" charset="0"/>
                <a:ea typeface="ＭＳ Ｐゴシック" charset="0"/>
                <a:cs typeface="Ayuthaya"/>
              </a:rPr>
              <a:t>Binary semaphore – integer value can range only between 0 </a:t>
            </a:r>
            <a:r>
              <a:rPr lang="en-US" sz="1400" dirty="0" smtClean="0">
                <a:latin typeface="Calibri" panose="020F0502020204030204" pitchFamily="34" charset="0"/>
                <a:ea typeface="ＭＳ Ｐゴシック" charset="0"/>
                <a:cs typeface="Ayuthaya"/>
              </a:rPr>
              <a:t>and 1 (</a:t>
            </a:r>
            <a:r>
              <a:rPr lang="en-US" sz="1400" dirty="0" err="1" smtClean="0">
                <a:latin typeface="Calibri" panose="020F0502020204030204" pitchFamily="34" charset="0"/>
                <a:ea typeface="ＭＳ Ｐゴシック" charset="0"/>
                <a:cs typeface="Ayuthaya"/>
              </a:rPr>
              <a:t>mutex</a:t>
            </a:r>
            <a:r>
              <a:rPr lang="en-US" sz="1400" dirty="0" smtClean="0">
                <a:latin typeface="Calibri" panose="020F0502020204030204" pitchFamily="34" charset="0"/>
                <a:ea typeface="ＭＳ Ｐゴシック" charset="0"/>
                <a:cs typeface="Ayuthaya"/>
              </a:rPr>
              <a:t> locks)</a:t>
            </a:r>
          </a:p>
          <a:p>
            <a:pPr lvl="3">
              <a:tabLst>
                <a:tab pos="2005013" algn="ctr"/>
                <a:tab pos="4518025" algn="ctr"/>
              </a:tabLst>
            </a:pPr>
            <a:r>
              <a:rPr lang="en-US" sz="1400" dirty="0" smtClean="0">
                <a:latin typeface="Calibri" panose="020F0502020204030204" pitchFamily="34" charset="0"/>
                <a:ea typeface="ＭＳ Ｐゴシック" charset="0"/>
                <a:cs typeface="Ayuthaya"/>
              </a:rPr>
              <a:t>Can </a:t>
            </a:r>
            <a:r>
              <a:rPr lang="en-US" sz="1400" dirty="0">
                <a:latin typeface="Calibri" panose="020F0502020204030204" pitchFamily="34" charset="0"/>
                <a:ea typeface="ＭＳ Ｐゴシック" charset="0"/>
                <a:cs typeface="Ayuthaya"/>
              </a:rPr>
              <a:t>implement a counting semaphore S as a binary </a:t>
            </a:r>
            <a:r>
              <a:rPr lang="en-US" sz="1400" dirty="0" smtClean="0">
                <a:latin typeface="Calibri" panose="020F0502020204030204" pitchFamily="34" charset="0"/>
                <a:ea typeface="ＭＳ Ｐゴシック" charset="0"/>
                <a:cs typeface="Ayuthaya"/>
              </a:rPr>
              <a:t>semaphore</a:t>
            </a:r>
            <a:endParaRPr lang="en-US" sz="1400" dirty="0">
              <a:latin typeface="Calibri" panose="020F0502020204030204" pitchFamily="34" charset="0"/>
              <a:ea typeface="ＭＳ Ｐゴシック" charset="0"/>
              <a:cs typeface="Ayuthaya"/>
            </a:endParaRPr>
          </a:p>
          <a:p>
            <a:pPr lvl="3">
              <a:tabLst>
                <a:tab pos="2005013" algn="ctr"/>
                <a:tab pos="4518025" algn="ctr"/>
              </a:tabLst>
            </a:pPr>
            <a:r>
              <a:rPr lang="en-US" sz="1400" dirty="0">
                <a:latin typeface="Calibri" panose="020F0502020204030204" pitchFamily="34" charset="0"/>
                <a:ea typeface="ＭＳ Ｐゴシック" charset="0"/>
                <a:cs typeface="Ayuthaya"/>
                <a:sym typeface="MT Extra" charset="0"/>
              </a:rPr>
              <a:t>Provides mutual exclusion</a:t>
            </a:r>
          </a:p>
          <a:p>
            <a:pPr marL="777240" lvl="2" indent="0">
              <a:buNone/>
              <a:tabLst>
                <a:tab pos="2005013" algn="ctr"/>
                <a:tab pos="4518025" algn="ctr"/>
              </a:tabLst>
            </a:pPr>
            <a:endParaRPr lang="en-US" sz="1400" dirty="0">
              <a:solidFill>
                <a:srgbClr val="2F2B20"/>
              </a:solidFill>
              <a:latin typeface="Calibri" panose="020F0502020204030204" pitchFamily="34" charset="0"/>
              <a:ea typeface="ＭＳ Ｐゴシック" charset="0"/>
              <a:cs typeface="Ayuthaya"/>
              <a:sym typeface="MT Extra" charset="0"/>
            </a:endParaRPr>
          </a:p>
          <a:p>
            <a:pPr marL="777240" lvl="2" indent="0">
              <a:lnSpc>
                <a:spcPct val="90000"/>
              </a:lnSpc>
              <a:buNone/>
            </a:pPr>
            <a:endParaRPr lang="en-US" sz="1400" dirty="0">
              <a:latin typeface="Calibri" panose="020F0502020204030204" pitchFamily="34" charset="0"/>
              <a:ea typeface="ＭＳ Ｐゴシック" charset="0"/>
              <a:cs typeface="Ayuthaya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162" y="1295400"/>
            <a:ext cx="2133600" cy="1307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6481" y="5181600"/>
            <a:ext cx="2366962" cy="1371600"/>
          </a:xfrm>
          <a:prstGeom prst="rect">
            <a:avLst/>
          </a:prstGeom>
          <a:ln/>
          <a:ex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112742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7620000" cy="838200"/>
          </a:xfrm>
        </p:spPr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Pthreads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81000" y="1371600"/>
            <a:ext cx="7620000" cy="4267200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Ayuthaya"/>
              </a:rPr>
              <a:t>POSIX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Threads</a:t>
            </a:r>
            <a:r>
              <a:rPr lang="en-US" sz="1600" dirty="0" smtClean="0">
                <a:latin typeface="Calibri" panose="020F0502020204030204" pitchFamily="34" charset="0"/>
                <a:cs typeface="Ayuthaya"/>
                <a:sym typeface="Wingdings" panose="05000000000000000000" pitchFamily="2" charset="2"/>
              </a:rPr>
              <a:t>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600" dirty="0" err="1" smtClean="0">
                <a:latin typeface="Calibri" panose="020F0502020204030204" pitchFamily="34" charset="0"/>
                <a:cs typeface="Ayuthaya"/>
              </a:rPr>
              <a:t>Pthreads</a:t>
            </a:r>
            <a:endParaRPr lang="en-US" sz="1600" dirty="0" smtClean="0">
              <a:latin typeface="Calibri" panose="020F0502020204030204" pitchFamily="34" charset="0"/>
              <a:cs typeface="Ayuthaya"/>
            </a:endParaRPr>
          </a:p>
          <a:p>
            <a:r>
              <a:rPr lang="en-US" sz="1600" dirty="0" smtClean="0">
                <a:latin typeface="Calibri" panose="020F0502020204030204" pitchFamily="34" charset="0"/>
                <a:cs typeface="Ayuthaya"/>
              </a:rPr>
              <a:t>POSIX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thread libraries are a standards based thread API for C/C++.</a:t>
            </a:r>
            <a:endParaRPr lang="en-US" sz="1600" dirty="0" smtClean="0">
              <a:solidFill>
                <a:srgbClr val="2F2B20"/>
              </a:solidFill>
              <a:latin typeface="Calibri" panose="020F0502020204030204" pitchFamily="34" charset="0"/>
              <a:cs typeface="Ayuthaya"/>
            </a:endParaRPr>
          </a:p>
          <a:p>
            <a:r>
              <a:rPr lang="en-US" sz="1600" dirty="0" smtClean="0">
                <a:latin typeface="Calibri" panose="020F0502020204030204" pitchFamily="34" charset="0"/>
                <a:cs typeface="Ayuthaya"/>
              </a:rPr>
              <a:t>Implemented with pthread.h header 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+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 thread library</a:t>
            </a:r>
          </a:p>
          <a:p>
            <a:r>
              <a:rPr lang="en-US" sz="1600" dirty="0" err="1" smtClean="0">
                <a:latin typeface="Calibri" panose="020F0502020204030204" pitchFamily="34" charset="0"/>
                <a:cs typeface="Ayuthaya"/>
              </a:rPr>
              <a:t>Pthreads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 procedures </a:t>
            </a:r>
            <a:r>
              <a:rPr lang="en-US" sz="1600" dirty="0" smtClean="0">
                <a:latin typeface="Calibri" panose="020F0502020204030204" pitchFamily="34" charset="0"/>
                <a:cs typeface="Ayuthaya"/>
                <a:sym typeface="Wingdings" panose="05000000000000000000" pitchFamily="2" charset="2"/>
              </a:rPr>
              <a:t> 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prefixed with "</a:t>
            </a:r>
            <a:r>
              <a:rPr lang="en-US" sz="1600" dirty="0" err="1" smtClean="0">
                <a:latin typeface="Calibri" panose="020F0502020204030204" pitchFamily="34" charset="0"/>
                <a:cs typeface="Ayuthaya"/>
              </a:rPr>
              <a:t>pthread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_” (ex. </a:t>
            </a:r>
            <a:r>
              <a:rPr lang="en-US" sz="1600" dirty="0" err="1">
                <a:latin typeface="Calibri" panose="020F0502020204030204" pitchFamily="34" charset="0"/>
                <a:cs typeface="Ayuthaya"/>
              </a:rPr>
              <a:t>p</a:t>
            </a:r>
            <a:r>
              <a:rPr lang="en-US" sz="1600" dirty="0" err="1" smtClean="0">
                <a:latin typeface="Calibri" panose="020F0502020204030204" pitchFamily="34" charset="0"/>
                <a:cs typeface="Ayuthaya"/>
              </a:rPr>
              <a:t>thread_create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)</a:t>
            </a:r>
            <a:endParaRPr lang="en-US" sz="1600" dirty="0">
              <a:latin typeface="Calibri" panose="020F0502020204030204" pitchFamily="34" charset="0"/>
              <a:cs typeface="Ayuthaya"/>
            </a:endParaRPr>
          </a:p>
        </p:txBody>
      </p:sp>
      <p:pic>
        <p:nvPicPr>
          <p:cNvPr id="3074" name="Picture 2" descr="C:\Users\Administrator\Desktop\GM4VX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352800"/>
            <a:ext cx="59436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04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</a:rPr>
              <a:t>PTHREAD_CREATE &amp; PTHREAD_JOIN</a:t>
            </a:r>
            <a:endParaRPr lang="en-US" sz="2400" b="1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endParaRPr lang="en-US" sz="1600" b="1" dirty="0">
              <a:latin typeface="Calibri" panose="020F0502020204030204" pitchFamily="34" charset="0"/>
              <a:cs typeface="Ayuthaya"/>
            </a:endParaRPr>
          </a:p>
          <a:p>
            <a:pPr lvl="0"/>
            <a:r>
              <a:rPr lang="en-US" sz="1600" b="1" dirty="0" err="1" smtClean="0">
                <a:latin typeface="Calibri" panose="020F0502020204030204" pitchFamily="34" charset="0"/>
                <a:cs typeface="Ayuthaya"/>
              </a:rPr>
              <a:t>pthread_create</a:t>
            </a:r>
            <a:r>
              <a:rPr lang="en-US" sz="1600" b="1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pthread_t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 *thread, </a:t>
            </a:r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pthread_attr_t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 *</a:t>
            </a:r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attr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, void *(*</a:t>
            </a:r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start_routine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)(void *), void *</a:t>
            </a:r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arg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) </a:t>
            </a:r>
            <a:endParaRPr lang="en-US" sz="1600" b="1" dirty="0" smtClean="0">
              <a:latin typeface="Calibri" panose="020F0502020204030204" pitchFamily="34" charset="0"/>
              <a:cs typeface="Ayuthaya"/>
            </a:endParaRPr>
          </a:p>
          <a:p>
            <a:pPr lvl="0"/>
            <a:endParaRPr lang="en-US" sz="1600" b="1" dirty="0" smtClean="0">
              <a:latin typeface="Calibri" panose="020F0502020204030204" pitchFamily="34" charset="0"/>
              <a:cs typeface="Ayuthaya"/>
            </a:endParaRPr>
          </a:p>
          <a:p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pthread_create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 creates a new thread and makes it executable. This routine can be called any number of times from anywhere within our code</a:t>
            </a:r>
            <a:r>
              <a:rPr lang="en-US" sz="1600" dirty="0" smtClean="0">
                <a:latin typeface="Calibri" panose="020F0502020204030204" pitchFamily="34" charset="0"/>
                <a:cs typeface="Ayuthaya"/>
              </a:rPr>
              <a:t>.</a:t>
            </a:r>
            <a:endParaRPr lang="en-US" sz="1600" b="1" dirty="0">
              <a:latin typeface="Calibri" panose="020F0502020204030204" pitchFamily="34" charset="0"/>
              <a:cs typeface="Ayuthaya"/>
            </a:endParaRPr>
          </a:p>
          <a:p>
            <a:pPr lvl="0"/>
            <a:endParaRPr lang="en-US" sz="1600" b="1" dirty="0" smtClean="0">
              <a:latin typeface="Calibri" panose="020F0502020204030204" pitchFamily="34" charset="0"/>
              <a:cs typeface="Ayuthaya"/>
            </a:endParaRPr>
          </a:p>
          <a:p>
            <a:pPr lvl="0"/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int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pthread_join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 (</a:t>
            </a:r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pthread_t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th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, void **</a:t>
            </a:r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thread_return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)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/>
            </a:r>
            <a:br>
              <a:rPr lang="en-US" sz="1600" dirty="0">
                <a:latin typeface="Calibri" panose="020F0502020204030204" pitchFamily="34" charset="0"/>
                <a:cs typeface="Ayuthaya"/>
              </a:rPr>
            </a:br>
            <a:endParaRPr lang="en-US" sz="1600" dirty="0" smtClean="0">
              <a:latin typeface="Calibri" panose="020F0502020204030204" pitchFamily="34" charset="0"/>
              <a:cs typeface="Ayuthaya"/>
            </a:endParaRPr>
          </a:p>
          <a:p>
            <a:r>
              <a:rPr lang="en-US" sz="1600" dirty="0">
                <a:latin typeface="Calibri" panose="020F0502020204030204" pitchFamily="34" charset="0"/>
                <a:cs typeface="Ayuthaya"/>
              </a:rPr>
              <a:t>The </a:t>
            </a:r>
            <a:r>
              <a:rPr lang="en-US" sz="1600" b="1" dirty="0" err="1">
                <a:latin typeface="Calibri" panose="020F0502020204030204" pitchFamily="34" charset="0"/>
                <a:cs typeface="Ayuthaya"/>
              </a:rPr>
              <a:t>pthread_join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()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 subroutine </a:t>
            </a:r>
            <a:r>
              <a:rPr lang="en-US" sz="1600" b="1" dirty="0">
                <a:latin typeface="Calibri" panose="020F0502020204030204" pitchFamily="34" charset="0"/>
                <a:cs typeface="Ayuthaya"/>
              </a:rPr>
              <a:t>blocks the calling thread</a:t>
            </a:r>
            <a:r>
              <a:rPr lang="en-US" sz="1600" dirty="0">
                <a:latin typeface="Calibri" panose="020F0502020204030204" pitchFamily="34" charset="0"/>
                <a:cs typeface="Ayuthaya"/>
              </a:rPr>
              <a:t> until the specified thread terminates..</a:t>
            </a:r>
          </a:p>
          <a:p>
            <a:pPr lvl="0"/>
            <a:endParaRPr lang="en-US" sz="1600" b="1" dirty="0">
              <a:latin typeface="Calibri" panose="020F0502020204030204" pitchFamily="34" charset="0"/>
              <a:cs typeface="Ayuthaya"/>
            </a:endParaRPr>
          </a:p>
          <a:p>
            <a:pPr lvl="0"/>
            <a:endParaRPr lang="en-US" sz="1600" dirty="0">
              <a:latin typeface="Calibri" panose="020F0502020204030204" pitchFamily="34" charset="0"/>
              <a:cs typeface="Ayuthaya"/>
            </a:endParaRPr>
          </a:p>
          <a:p>
            <a:endParaRPr lang="en-US" sz="1600" dirty="0">
              <a:latin typeface="Calibri" panose="020F0502020204030204" pitchFamily="34" charset="0"/>
              <a:cs typeface="Ayuthaya"/>
            </a:endParaRPr>
          </a:p>
        </p:txBody>
      </p:sp>
    </p:spTree>
    <p:extLst>
      <p:ext uri="{BB962C8B-B14F-4D97-AF65-F5344CB8AC3E}">
        <p14:creationId xmlns:p14="http://schemas.microsoft.com/office/powerpoint/2010/main" val="112190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715962"/>
          </a:xfrm>
        </p:spPr>
        <p:txBody>
          <a:bodyPr/>
          <a:lstStyle/>
          <a:p>
            <a:r>
              <a:rPr lang="en-US" sz="2400" b="1" dirty="0" smtClean="0">
                <a:latin typeface="Calibri" panose="020F0502020204030204" pitchFamily="34" charset="0"/>
                <a:cs typeface="Ayuthaya"/>
              </a:rPr>
              <a:t>SEMAPHORE ROUTINES</a:t>
            </a:r>
            <a:endParaRPr lang="en-US" sz="2400" b="1" dirty="0">
              <a:latin typeface="Calibri" panose="020F0502020204030204" pitchFamily="34" charset="0"/>
              <a:cs typeface="Ayuthay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sz="1400" dirty="0">
                <a:latin typeface="Calibri" panose="020F0502020204030204" pitchFamily="34" charset="0"/>
                <a:cs typeface="Ayuthaya"/>
              </a:rPr>
              <a:t>A semaphore is as an object with an integer value that we can manipulate with two routines to follow the POSIX 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standard: </a:t>
            </a:r>
            <a:r>
              <a:rPr lang="en-US" sz="1400" dirty="0" err="1" smtClean="0">
                <a:latin typeface="Calibri" panose="020F0502020204030204" pitchFamily="34" charset="0"/>
                <a:cs typeface="Ayuthaya"/>
              </a:rPr>
              <a:t>sem_wait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() 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&amp;  </a:t>
            </a:r>
            <a:r>
              <a:rPr lang="en-US" sz="1400" dirty="0" err="1" smtClean="0">
                <a:latin typeface="Calibri" panose="020F0502020204030204" pitchFamily="34" charset="0"/>
                <a:cs typeface="Ayuthaya"/>
              </a:rPr>
              <a:t>sem_post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()</a:t>
            </a:r>
          </a:p>
          <a:p>
            <a:r>
              <a:rPr lang="en-US" sz="1400" dirty="0" err="1" smtClean="0">
                <a:latin typeface="Calibri" panose="020F0502020204030204" pitchFamily="34" charset="0"/>
                <a:cs typeface="Ayuthaya"/>
              </a:rPr>
              <a:t>int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400" b="1" dirty="0" err="1">
                <a:latin typeface="Calibri" panose="020F0502020204030204" pitchFamily="34" charset="0"/>
                <a:cs typeface="Ayuthaya"/>
              </a:rPr>
              <a:t>sem_init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400" dirty="0" err="1">
                <a:latin typeface="Calibri" panose="020F0502020204030204" pitchFamily="34" charset="0"/>
                <a:cs typeface="Ayuthaya"/>
              </a:rPr>
              <a:t>sem_t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 *</a:t>
            </a:r>
            <a:r>
              <a:rPr lang="en-US" sz="1400" i="1" dirty="0" err="1">
                <a:latin typeface="Calibri" panose="020F0502020204030204" pitchFamily="34" charset="0"/>
                <a:cs typeface="Ayuthaya"/>
              </a:rPr>
              <a:t>sem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, </a:t>
            </a:r>
            <a:r>
              <a:rPr lang="en-US" sz="1400" dirty="0" err="1">
                <a:latin typeface="Calibri" panose="020F0502020204030204" pitchFamily="34" charset="0"/>
                <a:cs typeface="Ayuthaya"/>
              </a:rPr>
              <a:t>int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 </a:t>
            </a:r>
            <a:r>
              <a:rPr lang="en-US" sz="1400" i="1" dirty="0" err="1">
                <a:latin typeface="Calibri" panose="020F0502020204030204" pitchFamily="34" charset="0"/>
                <a:cs typeface="Ayuthaya"/>
              </a:rPr>
              <a:t>pshared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, unsigned </a:t>
            </a:r>
            <a:r>
              <a:rPr lang="en-US" sz="1400" i="1" dirty="0">
                <a:latin typeface="Calibri" panose="020F0502020204030204" pitchFamily="34" charset="0"/>
                <a:cs typeface="Ayuthaya"/>
              </a:rPr>
              <a:t>value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);</a:t>
            </a:r>
          </a:p>
          <a:p>
            <a:r>
              <a:rPr lang="en-US" sz="1400" dirty="0" err="1">
                <a:latin typeface="Calibri" panose="020F0502020204030204" pitchFamily="34" charset="0"/>
                <a:cs typeface="Ayuthaya"/>
              </a:rPr>
              <a:t>int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400" b="1" dirty="0" err="1">
                <a:latin typeface="Calibri" panose="020F0502020204030204" pitchFamily="34" charset="0"/>
                <a:cs typeface="Ayuthaya"/>
              </a:rPr>
              <a:t>sem_wait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400" dirty="0" err="1">
                <a:latin typeface="Calibri" panose="020F0502020204030204" pitchFamily="34" charset="0"/>
                <a:cs typeface="Ayuthaya"/>
              </a:rPr>
              <a:t>sem_t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 *s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)</a:t>
            </a:r>
          </a:p>
          <a:p>
            <a:pPr marL="457200" lvl="1" indent="0">
              <a:buNone/>
            </a:pP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{     </a:t>
            </a:r>
            <a:endParaRPr lang="en-US" sz="1400" dirty="0" smtClean="0">
              <a:latin typeface="Calibri" panose="020F0502020204030204" pitchFamily="34" charset="0"/>
              <a:cs typeface="Ayuthaya"/>
            </a:endParaRPr>
          </a:p>
          <a:p>
            <a:pPr lvl="2"/>
            <a:r>
              <a:rPr lang="en-US" sz="1400" dirty="0" smtClean="0">
                <a:latin typeface="Calibri" panose="020F0502020204030204" pitchFamily="34" charset="0"/>
                <a:cs typeface="Ayuthaya"/>
              </a:rPr>
              <a:t>wait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until value of semaphore s is greater than 0     </a:t>
            </a:r>
            <a:endParaRPr lang="en-US" sz="1400" dirty="0" smtClean="0">
              <a:latin typeface="Calibri" panose="020F0502020204030204" pitchFamily="34" charset="0"/>
              <a:cs typeface="Ayuthaya"/>
            </a:endParaRPr>
          </a:p>
          <a:p>
            <a:pPr lvl="2"/>
            <a:r>
              <a:rPr lang="en-US" sz="1400" dirty="0" smtClean="0">
                <a:latin typeface="Calibri" panose="020F0502020204030204" pitchFamily="34" charset="0"/>
                <a:cs typeface="Ayuthaya"/>
              </a:rPr>
              <a:t>decrement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the value of semaphore s by 1 </a:t>
            </a:r>
          </a:p>
          <a:p>
            <a:pPr marL="457200" lvl="1" indent="0">
              <a:buNone/>
            </a:pP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} </a:t>
            </a:r>
          </a:p>
          <a:p>
            <a:pPr marL="457200" lvl="1" indent="0">
              <a:buNone/>
            </a:pPr>
            <a:r>
              <a:rPr lang="en-US" sz="1400" dirty="0" err="1" smtClean="0">
                <a:latin typeface="Calibri" panose="020F0502020204030204" pitchFamily="34" charset="0"/>
                <a:cs typeface="Ayuthaya"/>
              </a:rPr>
              <a:t>int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400" b="1" dirty="0" err="1">
                <a:latin typeface="Calibri" panose="020F0502020204030204" pitchFamily="34" charset="0"/>
                <a:cs typeface="Ayuthaya"/>
              </a:rPr>
              <a:t>sem_post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(</a:t>
            </a:r>
            <a:r>
              <a:rPr lang="en-US" sz="1400" dirty="0" err="1">
                <a:latin typeface="Calibri" panose="020F0502020204030204" pitchFamily="34" charset="0"/>
                <a:cs typeface="Ayuthaya"/>
              </a:rPr>
              <a:t>sem_t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 *s) </a:t>
            </a:r>
            <a:endParaRPr lang="en-US" sz="1400" dirty="0" smtClean="0">
              <a:latin typeface="Calibri" panose="020F0502020204030204" pitchFamily="34" charset="0"/>
              <a:cs typeface="Ayuthaya"/>
            </a:endParaRPr>
          </a:p>
          <a:p>
            <a:pPr marL="457200" lvl="1" indent="0">
              <a:buNone/>
            </a:pP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{    </a:t>
            </a:r>
          </a:p>
          <a:p>
            <a:pPr lvl="2"/>
            <a:r>
              <a:rPr lang="en-US" sz="1400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increment the value of semaphore s by 1    </a:t>
            </a:r>
            <a:endParaRPr lang="en-US" sz="1400" dirty="0" smtClean="0">
              <a:latin typeface="Calibri" panose="020F0502020204030204" pitchFamily="34" charset="0"/>
              <a:cs typeface="Ayuthaya"/>
            </a:endParaRPr>
          </a:p>
          <a:p>
            <a:pPr lvl="2"/>
            <a:r>
              <a:rPr lang="en-US" sz="1400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if there are 1 or more threads waiting, wake </a:t>
            </a: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1</a:t>
            </a:r>
          </a:p>
          <a:p>
            <a:pPr marL="457200" lvl="1" indent="0">
              <a:buNone/>
            </a:pPr>
            <a:r>
              <a:rPr lang="en-US" sz="1400" dirty="0" smtClean="0">
                <a:latin typeface="Calibri" panose="020F0502020204030204" pitchFamily="34" charset="0"/>
                <a:cs typeface="Ayuthaya"/>
              </a:rPr>
              <a:t> </a:t>
            </a:r>
            <a:r>
              <a:rPr lang="en-US" sz="1400" dirty="0">
                <a:latin typeface="Calibri" panose="020F0502020204030204" pitchFamily="34" charset="0"/>
                <a:cs typeface="Ayuthaya"/>
              </a:rPr>
              <a:t>} </a:t>
            </a:r>
            <a:endParaRPr lang="en-US" sz="1400" dirty="0" smtClean="0">
              <a:latin typeface="Calibri" panose="020F0502020204030204" pitchFamily="34" charset="0"/>
              <a:cs typeface="Ayuthaya"/>
            </a:endParaRPr>
          </a:p>
          <a:p>
            <a:pPr marL="457200" lvl="1" indent="0">
              <a:buNone/>
            </a:pPr>
            <a:endParaRPr lang="en-US" sz="1400" dirty="0">
              <a:latin typeface="Calibri" panose="020F0502020204030204" pitchFamily="34" charset="0"/>
              <a:cs typeface="Ayuthaya"/>
            </a:endParaRPr>
          </a:p>
        </p:txBody>
      </p:sp>
    </p:spTree>
    <p:extLst>
      <p:ext uri="{BB962C8B-B14F-4D97-AF65-F5344CB8AC3E}">
        <p14:creationId xmlns:p14="http://schemas.microsoft.com/office/powerpoint/2010/main" val="72268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creen Shot 2014-12-01 at 1.11.34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990600"/>
            <a:ext cx="6705600" cy="48768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52400" y="228600"/>
            <a:ext cx="586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-100" dirty="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rPr>
              <a:t>Flow </a:t>
            </a:r>
            <a:r>
              <a:rPr lang="en-US" sz="2400" b="1" spc="-100" dirty="0" smtClean="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rPr>
              <a:t>Chart</a:t>
            </a:r>
            <a:endParaRPr lang="en-US" sz="2400" b="1" spc="-100" dirty="0">
              <a:solidFill>
                <a:schemeClr val="tx2"/>
              </a:solidFill>
              <a:latin typeface="Calibri" panose="020F050202020403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0948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Horizon.thmx</Template>
  <TotalTime>1336</TotalTime>
  <Words>469</Words>
  <Application>Microsoft Macintosh PowerPoint</Application>
  <PresentationFormat>On-screen Show (4:3)</PresentationFormat>
  <Paragraphs>199</Paragraphs>
  <Slides>19</Slides>
  <Notes>1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Horizon</vt:lpstr>
      <vt:lpstr>PoSync Project on Thread Synchronization  </vt:lpstr>
      <vt:lpstr>Problem Statement</vt:lpstr>
      <vt:lpstr>Purpose</vt:lpstr>
      <vt:lpstr>Process Synchronization</vt:lpstr>
      <vt:lpstr>Process Synchronization  </vt:lpstr>
      <vt:lpstr>Pthreads</vt:lpstr>
      <vt:lpstr>PTHREAD_CREATE &amp; PTHREAD_JOIN</vt:lpstr>
      <vt:lpstr>SEMAPHORE ROUTINES</vt:lpstr>
      <vt:lpstr>PowerPoint Presentation</vt:lpstr>
      <vt:lpstr>Pseudo Code for Single TA</vt:lpstr>
      <vt:lpstr>Pseudo Code for Single TA (Cont.)</vt:lpstr>
      <vt:lpstr>Output Video Single TA</vt:lpstr>
      <vt:lpstr>Multiple Ta problem </vt:lpstr>
      <vt:lpstr>Pseudo Code For Multiple TA</vt:lpstr>
      <vt:lpstr>Pseudo Code For Multiple TA (Cont. )</vt:lpstr>
      <vt:lpstr>Pseudo Code For Multiple TA (Cont. )</vt:lpstr>
      <vt:lpstr>Output Video Multiple TA</vt:lpstr>
      <vt:lpstr>Solution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PoSync Project on Thread Synchronization</dc:title>
  <dc:creator>Preeti</dc:creator>
  <cp:lastModifiedBy>Sandyarathi Das</cp:lastModifiedBy>
  <cp:revision>122</cp:revision>
  <dcterms:created xsi:type="dcterms:W3CDTF">2014-11-17T06:11:11Z</dcterms:created>
  <dcterms:modified xsi:type="dcterms:W3CDTF">2014-12-03T23:57:43Z</dcterms:modified>
</cp:coreProperties>
</file>

<file path=docProps/thumbnail.jpeg>
</file>